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4" r:id="rId3"/>
    <p:sldId id="265" r:id="rId4"/>
    <p:sldId id="263" r:id="rId5"/>
    <p:sldId id="261" r:id="rId6"/>
    <p:sldId id="259" r:id="rId7"/>
    <p:sldId id="260" r:id="rId8"/>
    <p:sldId id="258" r:id="rId9"/>
    <p:sldId id="25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46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65" autoAdjust="0"/>
    <p:restoredTop sz="94660"/>
  </p:normalViewPr>
  <p:slideViewPr>
    <p:cSldViewPr>
      <p:cViewPr varScale="1">
        <p:scale>
          <a:sx n="60" d="100"/>
          <a:sy n="60" d="100"/>
        </p:scale>
        <p:origin x="1580" y="52"/>
      </p:cViewPr>
      <p:guideLst>
        <p:guide orient="horz" pos="384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etrone\Documents\DATAs\Sea%20Breeze\All_seabreeze_dat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etrone\Documents\DATAs\Sea%20Breeze\All_seabreeze_data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etrone\Documents\DATAs\Sea%20Breeze\All_seabreeze_data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etrone\Documents\DATAs\Sea%20Breeze\All_seabreeze_data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etrone\Documents\DATAs\Sea%20Breeze\sb_test_days2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etrone\Documents\DATAs\Sea%20Breeze\sb_test_days2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etrone\Documents\DATAs\Sea%20Breeze\sb_test_days2.xlsx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petrone\Documents\DATAs\Sea%20Breeze\sb_test_days2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4494135202796597E-2"/>
          <c:y val="3.3759074717589002E-2"/>
          <c:w val="0.88105608011119796"/>
          <c:h val="0.85617401622423805"/>
        </c:manualLayout>
      </c:layout>
      <c:lineChart>
        <c:grouping val="standard"/>
        <c:varyColors val="0"/>
        <c:ser>
          <c:idx val="0"/>
          <c:order val="0"/>
          <c:tx>
            <c:strRef>
              <c:f>'8-21-09_gap data for inference'!$E$2</c:f>
              <c:strCache>
                <c:ptCount val="1"/>
                <c:pt idx="0">
                  <c:v>DBBB</c:v>
                </c:pt>
              </c:strCache>
            </c:strRef>
          </c:tx>
          <c:spPr>
            <a:ln w="19050"/>
          </c:spPr>
          <c:cat>
            <c:strRef>
              <c:f>'Data for Print'!$P$5:$P$28</c:f>
              <c:strCache>
                <c:ptCount val="24"/>
                <c:pt idx="0">
                  <c:v>12 AM</c:v>
                </c:pt>
                <c:pt idx="1">
                  <c:v>1 AM</c:v>
                </c:pt>
                <c:pt idx="2">
                  <c:v>2 AM</c:v>
                </c:pt>
                <c:pt idx="3">
                  <c:v>3 AM</c:v>
                </c:pt>
                <c:pt idx="4">
                  <c:v>4 AM</c:v>
                </c:pt>
                <c:pt idx="5">
                  <c:v>5 AM</c:v>
                </c:pt>
                <c:pt idx="6">
                  <c:v>6 AM</c:v>
                </c:pt>
                <c:pt idx="7">
                  <c:v>7 AM</c:v>
                </c:pt>
                <c:pt idx="8">
                  <c:v>8 AM</c:v>
                </c:pt>
                <c:pt idx="9">
                  <c:v>9 AM</c:v>
                </c:pt>
                <c:pt idx="10">
                  <c:v>10 AM</c:v>
                </c:pt>
                <c:pt idx="11">
                  <c:v>11 AM</c:v>
                </c:pt>
                <c:pt idx="12">
                  <c:v>12 PM</c:v>
                </c:pt>
                <c:pt idx="13">
                  <c:v>1 PM</c:v>
                </c:pt>
                <c:pt idx="14">
                  <c:v>2 PM</c:v>
                </c:pt>
                <c:pt idx="15">
                  <c:v>3 PM</c:v>
                </c:pt>
                <c:pt idx="16">
                  <c:v>4 PM</c:v>
                </c:pt>
                <c:pt idx="17">
                  <c:v>5 PM</c:v>
                </c:pt>
                <c:pt idx="18">
                  <c:v>6 PM</c:v>
                </c:pt>
                <c:pt idx="19">
                  <c:v>7 PM</c:v>
                </c:pt>
                <c:pt idx="20">
                  <c:v>8 PM</c:v>
                </c:pt>
                <c:pt idx="21">
                  <c:v>9 PM</c:v>
                </c:pt>
                <c:pt idx="22">
                  <c:v>10 PM</c:v>
                </c:pt>
                <c:pt idx="23">
                  <c:v>11 PM</c:v>
                </c:pt>
              </c:strCache>
            </c:strRef>
          </c:cat>
          <c:val>
            <c:numRef>
              <c:f>'8-21-09_gap data for inference'!$E$5:$E$28</c:f>
              <c:numCache>
                <c:formatCode>General</c:formatCode>
                <c:ptCount val="24"/>
                <c:pt idx="0">
                  <c:v>82.04</c:v>
                </c:pt>
                <c:pt idx="1">
                  <c:v>82.22</c:v>
                </c:pt>
                <c:pt idx="2">
                  <c:v>81.86</c:v>
                </c:pt>
                <c:pt idx="3">
                  <c:v>81.14</c:v>
                </c:pt>
                <c:pt idx="4">
                  <c:v>80.78</c:v>
                </c:pt>
                <c:pt idx="5">
                  <c:v>80.42</c:v>
                </c:pt>
                <c:pt idx="6">
                  <c:v>80.240000000000023</c:v>
                </c:pt>
                <c:pt idx="7">
                  <c:v>80.240000000000023</c:v>
                </c:pt>
                <c:pt idx="8">
                  <c:v>84.02</c:v>
                </c:pt>
                <c:pt idx="9">
                  <c:v>87.44</c:v>
                </c:pt>
                <c:pt idx="15">
                  <c:v>86.54</c:v>
                </c:pt>
                <c:pt idx="16">
                  <c:v>86.9</c:v>
                </c:pt>
                <c:pt idx="17">
                  <c:v>87.080000000000013</c:v>
                </c:pt>
                <c:pt idx="18">
                  <c:v>84.92</c:v>
                </c:pt>
                <c:pt idx="19">
                  <c:v>83.84</c:v>
                </c:pt>
                <c:pt idx="20">
                  <c:v>80.06</c:v>
                </c:pt>
                <c:pt idx="21">
                  <c:v>78.8</c:v>
                </c:pt>
                <c:pt idx="22">
                  <c:v>80.599999999999994</c:v>
                </c:pt>
                <c:pt idx="23">
                  <c:v>79.88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9BE-4A07-A91D-A2AB98E46731}"/>
            </c:ext>
          </c:extLst>
        </c:ser>
        <c:ser>
          <c:idx val="1"/>
          <c:order val="1"/>
          <c:tx>
            <c:strRef>
              <c:f>'SideBySide_8-20-09'!$O$5</c:f>
              <c:strCache>
                <c:ptCount val="1"/>
                <c:pt idx="0">
                  <c:v>DLAU</c:v>
                </c:pt>
              </c:strCache>
            </c:strRef>
          </c:tx>
          <c:spPr>
            <a:ln w="19050">
              <a:solidFill>
                <a:srgbClr val="00B050"/>
              </a:solidFill>
            </a:ln>
          </c:spPr>
          <c:marker>
            <c:symbol val="square"/>
            <c:size val="5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cat>
            <c:strRef>
              <c:f>'Data for Print'!$P$5:$P$28</c:f>
              <c:strCache>
                <c:ptCount val="24"/>
                <c:pt idx="0">
                  <c:v>12 AM</c:v>
                </c:pt>
                <c:pt idx="1">
                  <c:v>1 AM</c:v>
                </c:pt>
                <c:pt idx="2">
                  <c:v>2 AM</c:v>
                </c:pt>
                <c:pt idx="3">
                  <c:v>3 AM</c:v>
                </c:pt>
                <c:pt idx="4">
                  <c:v>4 AM</c:v>
                </c:pt>
                <c:pt idx="5">
                  <c:v>5 AM</c:v>
                </c:pt>
                <c:pt idx="6">
                  <c:v>6 AM</c:v>
                </c:pt>
                <c:pt idx="7">
                  <c:v>7 AM</c:v>
                </c:pt>
                <c:pt idx="8">
                  <c:v>8 AM</c:v>
                </c:pt>
                <c:pt idx="9">
                  <c:v>9 AM</c:v>
                </c:pt>
                <c:pt idx="10">
                  <c:v>10 AM</c:v>
                </c:pt>
                <c:pt idx="11">
                  <c:v>11 AM</c:v>
                </c:pt>
                <c:pt idx="12">
                  <c:v>12 PM</c:v>
                </c:pt>
                <c:pt idx="13">
                  <c:v>1 PM</c:v>
                </c:pt>
                <c:pt idx="14">
                  <c:v>2 PM</c:v>
                </c:pt>
                <c:pt idx="15">
                  <c:v>3 PM</c:v>
                </c:pt>
                <c:pt idx="16">
                  <c:v>4 PM</c:v>
                </c:pt>
                <c:pt idx="17">
                  <c:v>5 PM</c:v>
                </c:pt>
                <c:pt idx="18">
                  <c:v>6 PM</c:v>
                </c:pt>
                <c:pt idx="19">
                  <c:v>7 PM</c:v>
                </c:pt>
                <c:pt idx="20">
                  <c:v>8 PM</c:v>
                </c:pt>
                <c:pt idx="21">
                  <c:v>9 PM</c:v>
                </c:pt>
                <c:pt idx="22">
                  <c:v>10 PM</c:v>
                </c:pt>
                <c:pt idx="23">
                  <c:v>11 PM</c:v>
                </c:pt>
              </c:strCache>
            </c:strRef>
          </c:cat>
          <c:val>
            <c:numRef>
              <c:f>'8-21-09_gap data for inference'!$J$5:$J$28</c:f>
              <c:numCache>
                <c:formatCode>General</c:formatCode>
                <c:ptCount val="24"/>
                <c:pt idx="0">
                  <c:v>79.16</c:v>
                </c:pt>
                <c:pt idx="1">
                  <c:v>78.98</c:v>
                </c:pt>
                <c:pt idx="2">
                  <c:v>79.16</c:v>
                </c:pt>
                <c:pt idx="3">
                  <c:v>78.260000000000005</c:v>
                </c:pt>
                <c:pt idx="4">
                  <c:v>76.459999999999994</c:v>
                </c:pt>
                <c:pt idx="5">
                  <c:v>78.260000000000005</c:v>
                </c:pt>
                <c:pt idx="6">
                  <c:v>77.900000000000006</c:v>
                </c:pt>
                <c:pt idx="7">
                  <c:v>78.44</c:v>
                </c:pt>
                <c:pt idx="8">
                  <c:v>81.319999999999993</c:v>
                </c:pt>
                <c:pt idx="9">
                  <c:v>84.2</c:v>
                </c:pt>
                <c:pt idx="15">
                  <c:v>90.32</c:v>
                </c:pt>
                <c:pt idx="16">
                  <c:v>89.6</c:v>
                </c:pt>
                <c:pt idx="17">
                  <c:v>86.72</c:v>
                </c:pt>
                <c:pt idx="18">
                  <c:v>86.179999999999978</c:v>
                </c:pt>
                <c:pt idx="19">
                  <c:v>84.2</c:v>
                </c:pt>
                <c:pt idx="20">
                  <c:v>81.319999999999993</c:v>
                </c:pt>
                <c:pt idx="21">
                  <c:v>79.52</c:v>
                </c:pt>
                <c:pt idx="22">
                  <c:v>78.44</c:v>
                </c:pt>
                <c:pt idx="23">
                  <c:v>78.62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9BE-4A07-A91D-A2AB98E467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4843776"/>
        <c:axId val="53719040"/>
      </c:lineChart>
      <c:catAx>
        <c:axId val="248437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000" dirty="0"/>
                  <a:t>Time of Day, 21 August 2009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 baseline="0"/>
            </a:pPr>
            <a:endParaRPr lang="en-US"/>
          </a:p>
        </c:txPr>
        <c:crossAx val="53719040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3719040"/>
        <c:scaling>
          <c:orientation val="minMax"/>
          <c:max val="95"/>
          <c:min val="75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000" dirty="0"/>
                  <a:t>Air Temperature (˚F)</a:t>
                </a:r>
              </a:p>
            </c:rich>
          </c:tx>
          <c:layout>
            <c:manualLayout>
              <c:xMode val="edge"/>
              <c:yMode val="edge"/>
              <c:x val="9.2255134774819805E-3"/>
              <c:y val="0.3233209168738869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4843776"/>
        <c:crosses val="autoZero"/>
        <c:crossBetween val="between"/>
        <c:majorUnit val="2"/>
      </c:valAx>
      <c:spPr>
        <a:noFill/>
      </c:spPr>
    </c:plotArea>
    <c:legend>
      <c:legendPos val="r"/>
      <c:layout>
        <c:manualLayout>
          <c:xMode val="edge"/>
          <c:yMode val="edge"/>
          <c:x val="0.86425181700772302"/>
          <c:y val="0.110542402472374"/>
          <c:w val="0.10698388526168701"/>
          <c:h val="0.16495240037982001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3708480405466602E-2"/>
          <c:y val="3.3759082800278603E-2"/>
          <c:w val="0.88469167647147595"/>
          <c:h val="0.83305460537987697"/>
        </c:manualLayout>
      </c:layout>
      <c:lineChart>
        <c:grouping val="standard"/>
        <c:varyColors val="0"/>
        <c:ser>
          <c:idx val="0"/>
          <c:order val="0"/>
          <c:tx>
            <c:v>DBBB</c:v>
          </c:tx>
          <c:spPr>
            <a:ln w="19050"/>
          </c:spPr>
          <c:cat>
            <c:strRef>
              <c:f>'Data for Print'!$P$5:$P$28</c:f>
              <c:strCache>
                <c:ptCount val="24"/>
                <c:pt idx="0">
                  <c:v>12 AM</c:v>
                </c:pt>
                <c:pt idx="1">
                  <c:v>1 AM</c:v>
                </c:pt>
                <c:pt idx="2">
                  <c:v>2 AM</c:v>
                </c:pt>
                <c:pt idx="3">
                  <c:v>3 AM</c:v>
                </c:pt>
                <c:pt idx="4">
                  <c:v>4 AM</c:v>
                </c:pt>
                <c:pt idx="5">
                  <c:v>5 AM</c:v>
                </c:pt>
                <c:pt idx="6">
                  <c:v>6 AM</c:v>
                </c:pt>
                <c:pt idx="7">
                  <c:v>7 AM</c:v>
                </c:pt>
                <c:pt idx="8">
                  <c:v>8 AM</c:v>
                </c:pt>
                <c:pt idx="9">
                  <c:v>9 AM</c:v>
                </c:pt>
                <c:pt idx="10">
                  <c:v>10 AM</c:v>
                </c:pt>
                <c:pt idx="11">
                  <c:v>11 AM</c:v>
                </c:pt>
                <c:pt idx="12">
                  <c:v>12 PM</c:v>
                </c:pt>
                <c:pt idx="13">
                  <c:v>1 PM</c:v>
                </c:pt>
                <c:pt idx="14">
                  <c:v>2 PM</c:v>
                </c:pt>
                <c:pt idx="15">
                  <c:v>3 PM</c:v>
                </c:pt>
                <c:pt idx="16">
                  <c:v>4 PM</c:v>
                </c:pt>
                <c:pt idx="17">
                  <c:v>5 PM</c:v>
                </c:pt>
                <c:pt idx="18">
                  <c:v>6 PM</c:v>
                </c:pt>
                <c:pt idx="19">
                  <c:v>7 PM</c:v>
                </c:pt>
                <c:pt idx="20">
                  <c:v>8 PM</c:v>
                </c:pt>
                <c:pt idx="21">
                  <c:v>9 PM</c:v>
                </c:pt>
                <c:pt idx="22">
                  <c:v>10 PM</c:v>
                </c:pt>
                <c:pt idx="23">
                  <c:v>11 PM</c:v>
                </c:pt>
              </c:strCache>
            </c:strRef>
          </c:cat>
          <c:val>
            <c:numRef>
              <c:f>'8-21-09_gap data for inference'!$F$5:$F$28</c:f>
              <c:numCache>
                <c:formatCode>General</c:formatCode>
                <c:ptCount val="24"/>
                <c:pt idx="0">
                  <c:v>76</c:v>
                </c:pt>
                <c:pt idx="1">
                  <c:v>76</c:v>
                </c:pt>
                <c:pt idx="2">
                  <c:v>79</c:v>
                </c:pt>
                <c:pt idx="3">
                  <c:v>80</c:v>
                </c:pt>
                <c:pt idx="4">
                  <c:v>80</c:v>
                </c:pt>
                <c:pt idx="5">
                  <c:v>82</c:v>
                </c:pt>
                <c:pt idx="6">
                  <c:v>83</c:v>
                </c:pt>
                <c:pt idx="7">
                  <c:v>87</c:v>
                </c:pt>
                <c:pt idx="8">
                  <c:v>76</c:v>
                </c:pt>
                <c:pt idx="9">
                  <c:v>66</c:v>
                </c:pt>
                <c:pt idx="15">
                  <c:v>67</c:v>
                </c:pt>
                <c:pt idx="16">
                  <c:v>68</c:v>
                </c:pt>
                <c:pt idx="17">
                  <c:v>68</c:v>
                </c:pt>
                <c:pt idx="18">
                  <c:v>74</c:v>
                </c:pt>
                <c:pt idx="19">
                  <c:v>76</c:v>
                </c:pt>
                <c:pt idx="20">
                  <c:v>84</c:v>
                </c:pt>
                <c:pt idx="21">
                  <c:v>88</c:v>
                </c:pt>
                <c:pt idx="22">
                  <c:v>85</c:v>
                </c:pt>
                <c:pt idx="23">
                  <c:v>86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F78-478C-901B-185C50AE100D}"/>
            </c:ext>
          </c:extLst>
        </c:ser>
        <c:ser>
          <c:idx val="1"/>
          <c:order val="1"/>
          <c:tx>
            <c:v>DLAU</c:v>
          </c:tx>
          <c:spPr>
            <a:ln w="19050">
              <a:solidFill>
                <a:srgbClr val="00B050"/>
              </a:solidFill>
            </a:ln>
          </c:spPr>
          <c:marker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cat>
            <c:strRef>
              <c:f>'Data for Print'!$P$5:$P$28</c:f>
              <c:strCache>
                <c:ptCount val="24"/>
                <c:pt idx="0">
                  <c:v>12 AM</c:v>
                </c:pt>
                <c:pt idx="1">
                  <c:v>1 AM</c:v>
                </c:pt>
                <c:pt idx="2">
                  <c:v>2 AM</c:v>
                </c:pt>
                <c:pt idx="3">
                  <c:v>3 AM</c:v>
                </c:pt>
                <c:pt idx="4">
                  <c:v>4 AM</c:v>
                </c:pt>
                <c:pt idx="5">
                  <c:v>5 AM</c:v>
                </c:pt>
                <c:pt idx="6">
                  <c:v>6 AM</c:v>
                </c:pt>
                <c:pt idx="7">
                  <c:v>7 AM</c:v>
                </c:pt>
                <c:pt idx="8">
                  <c:v>8 AM</c:v>
                </c:pt>
                <c:pt idx="9">
                  <c:v>9 AM</c:v>
                </c:pt>
                <c:pt idx="10">
                  <c:v>10 AM</c:v>
                </c:pt>
                <c:pt idx="11">
                  <c:v>11 AM</c:v>
                </c:pt>
                <c:pt idx="12">
                  <c:v>12 PM</c:v>
                </c:pt>
                <c:pt idx="13">
                  <c:v>1 PM</c:v>
                </c:pt>
                <c:pt idx="14">
                  <c:v>2 PM</c:v>
                </c:pt>
                <c:pt idx="15">
                  <c:v>3 PM</c:v>
                </c:pt>
                <c:pt idx="16">
                  <c:v>4 PM</c:v>
                </c:pt>
                <c:pt idx="17">
                  <c:v>5 PM</c:v>
                </c:pt>
                <c:pt idx="18">
                  <c:v>6 PM</c:v>
                </c:pt>
                <c:pt idx="19">
                  <c:v>7 PM</c:v>
                </c:pt>
                <c:pt idx="20">
                  <c:v>8 PM</c:v>
                </c:pt>
                <c:pt idx="21">
                  <c:v>9 PM</c:v>
                </c:pt>
                <c:pt idx="22">
                  <c:v>10 PM</c:v>
                </c:pt>
                <c:pt idx="23">
                  <c:v>11 PM</c:v>
                </c:pt>
              </c:strCache>
            </c:strRef>
          </c:cat>
          <c:val>
            <c:numRef>
              <c:f>'8-21-09_gap data for inference'!$K$5:$K$28</c:f>
              <c:numCache>
                <c:formatCode>General</c:formatCode>
                <c:ptCount val="24"/>
                <c:pt idx="0">
                  <c:v>87</c:v>
                </c:pt>
                <c:pt idx="1">
                  <c:v>89</c:v>
                </c:pt>
                <c:pt idx="2">
                  <c:v>88</c:v>
                </c:pt>
                <c:pt idx="3">
                  <c:v>89</c:v>
                </c:pt>
                <c:pt idx="4">
                  <c:v>92</c:v>
                </c:pt>
                <c:pt idx="5">
                  <c:v>90</c:v>
                </c:pt>
                <c:pt idx="6">
                  <c:v>91</c:v>
                </c:pt>
                <c:pt idx="7">
                  <c:v>90</c:v>
                </c:pt>
                <c:pt idx="8">
                  <c:v>83</c:v>
                </c:pt>
                <c:pt idx="9">
                  <c:v>76</c:v>
                </c:pt>
                <c:pt idx="15">
                  <c:v>58</c:v>
                </c:pt>
                <c:pt idx="16">
                  <c:v>57</c:v>
                </c:pt>
                <c:pt idx="17">
                  <c:v>63</c:v>
                </c:pt>
                <c:pt idx="18">
                  <c:v>63</c:v>
                </c:pt>
                <c:pt idx="19">
                  <c:v>68</c:v>
                </c:pt>
                <c:pt idx="20">
                  <c:v>80</c:v>
                </c:pt>
                <c:pt idx="21">
                  <c:v>83</c:v>
                </c:pt>
                <c:pt idx="22">
                  <c:v>86</c:v>
                </c:pt>
                <c:pt idx="23">
                  <c:v>86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F78-478C-901B-185C50AE10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5788032"/>
        <c:axId val="95790592"/>
      </c:lineChart>
      <c:catAx>
        <c:axId val="957880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Time of Day, 21 August</a:t>
                </a:r>
                <a:r>
                  <a:rPr lang="en-US" sz="1200" baseline="0"/>
                  <a:t> 2009</a:t>
                </a:r>
                <a:endParaRPr lang="en-US" sz="1200"/>
              </a:p>
            </c:rich>
          </c:tx>
          <c:layout>
            <c:manualLayout>
              <c:xMode val="edge"/>
              <c:yMode val="edge"/>
              <c:x val="0.43327178930219901"/>
              <c:y val="0.9369061268993099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95790592"/>
        <c:crosses val="autoZero"/>
        <c:auto val="1"/>
        <c:lblAlgn val="ctr"/>
        <c:lblOffset val="100"/>
        <c:tickLblSkip val="2"/>
        <c:noMultiLvlLbl val="0"/>
      </c:catAx>
      <c:valAx>
        <c:axId val="95790592"/>
        <c:scaling>
          <c:orientation val="minMax"/>
          <c:min val="55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Relative Humidity (%)</a:t>
                </a:r>
              </a:p>
            </c:rich>
          </c:tx>
          <c:layout>
            <c:manualLayout>
              <c:xMode val="edge"/>
              <c:yMode val="edge"/>
              <c:x val="1.49328747699641E-2"/>
              <c:y val="0.3042354119136270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957880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4621624883096502"/>
          <c:y val="3.45254749368702E-2"/>
          <c:w val="0.10068030289317299"/>
          <c:h val="0.109968293248782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7953624501973193E-2"/>
          <c:y val="3.3720636856611599E-2"/>
          <c:w val="0.88100273796710704"/>
          <c:h val="0.84159704410525005"/>
        </c:manualLayout>
      </c:layout>
      <c:lineChart>
        <c:grouping val="standard"/>
        <c:varyColors val="0"/>
        <c:ser>
          <c:idx val="0"/>
          <c:order val="0"/>
          <c:tx>
            <c:v>DBBB</c:v>
          </c:tx>
          <c:spPr>
            <a:ln w="19050"/>
          </c:spPr>
          <c:cat>
            <c:strRef>
              <c:f>'Data for Print'!$P$5:$P$28</c:f>
              <c:strCache>
                <c:ptCount val="24"/>
                <c:pt idx="0">
                  <c:v>12 AM</c:v>
                </c:pt>
                <c:pt idx="1">
                  <c:v>1 AM</c:v>
                </c:pt>
                <c:pt idx="2">
                  <c:v>2 AM</c:v>
                </c:pt>
                <c:pt idx="3">
                  <c:v>3 AM</c:v>
                </c:pt>
                <c:pt idx="4">
                  <c:v>4 AM</c:v>
                </c:pt>
                <c:pt idx="5">
                  <c:v>5 AM</c:v>
                </c:pt>
                <c:pt idx="6">
                  <c:v>6 AM</c:v>
                </c:pt>
                <c:pt idx="7">
                  <c:v>7 AM</c:v>
                </c:pt>
                <c:pt idx="8">
                  <c:v>8 AM</c:v>
                </c:pt>
                <c:pt idx="9">
                  <c:v>9 AM</c:v>
                </c:pt>
                <c:pt idx="10">
                  <c:v>10 AM</c:v>
                </c:pt>
                <c:pt idx="11">
                  <c:v>11 AM</c:v>
                </c:pt>
                <c:pt idx="12">
                  <c:v>12 PM</c:v>
                </c:pt>
                <c:pt idx="13">
                  <c:v>1 PM</c:v>
                </c:pt>
                <c:pt idx="14">
                  <c:v>2 PM</c:v>
                </c:pt>
                <c:pt idx="15">
                  <c:v>3 PM</c:v>
                </c:pt>
                <c:pt idx="16">
                  <c:v>4 PM</c:v>
                </c:pt>
                <c:pt idx="17">
                  <c:v>5 PM</c:v>
                </c:pt>
                <c:pt idx="18">
                  <c:v>6 PM</c:v>
                </c:pt>
                <c:pt idx="19">
                  <c:v>7 PM</c:v>
                </c:pt>
                <c:pt idx="20">
                  <c:v>8 PM</c:v>
                </c:pt>
                <c:pt idx="21">
                  <c:v>9 PM</c:v>
                </c:pt>
                <c:pt idx="22">
                  <c:v>10 PM</c:v>
                </c:pt>
                <c:pt idx="23">
                  <c:v>11 PM</c:v>
                </c:pt>
              </c:strCache>
            </c:strRef>
          </c:cat>
          <c:val>
            <c:numRef>
              <c:f>'8-21-09_gap data for inference'!$G$5:$G$28</c:f>
              <c:numCache>
                <c:formatCode>0.0</c:formatCode>
                <c:ptCount val="24"/>
                <c:pt idx="0">
                  <c:v>1.342161774</c:v>
                </c:pt>
                <c:pt idx="1">
                  <c:v>1.789549032</c:v>
                </c:pt>
                <c:pt idx="2">
                  <c:v>2.23693629</c:v>
                </c:pt>
                <c:pt idx="3">
                  <c:v>1.342161774</c:v>
                </c:pt>
                <c:pt idx="4">
                  <c:v>1.789549032</c:v>
                </c:pt>
                <c:pt idx="5">
                  <c:v>2.013242661</c:v>
                </c:pt>
                <c:pt idx="6">
                  <c:v>2.013242661</c:v>
                </c:pt>
                <c:pt idx="7">
                  <c:v>2.23693629</c:v>
                </c:pt>
                <c:pt idx="8">
                  <c:v>2.4606299190000001</c:v>
                </c:pt>
                <c:pt idx="9">
                  <c:v>2.013242661</c:v>
                </c:pt>
                <c:pt idx="15">
                  <c:v>12.303149595000001</c:v>
                </c:pt>
                <c:pt idx="16">
                  <c:v>8.2766642729999997</c:v>
                </c:pt>
                <c:pt idx="17">
                  <c:v>5.3686470960000001</c:v>
                </c:pt>
                <c:pt idx="18">
                  <c:v>7.3818897569999979</c:v>
                </c:pt>
                <c:pt idx="19">
                  <c:v>2.9080171770000001</c:v>
                </c:pt>
                <c:pt idx="20">
                  <c:v>8.5003579019999993</c:v>
                </c:pt>
                <c:pt idx="21">
                  <c:v>5.5923407249999997</c:v>
                </c:pt>
                <c:pt idx="22">
                  <c:v>5.3686470960000001</c:v>
                </c:pt>
                <c:pt idx="23">
                  <c:v>4.6975662089999988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BDC-4B0E-B2EF-119A79BA1B0D}"/>
            </c:ext>
          </c:extLst>
        </c:ser>
        <c:ser>
          <c:idx val="1"/>
          <c:order val="1"/>
          <c:tx>
            <c:v>DLAU</c:v>
          </c:tx>
          <c:spPr>
            <a:ln w="19050">
              <a:solidFill>
                <a:srgbClr val="00B050"/>
              </a:solidFill>
            </a:ln>
          </c:spPr>
          <c:marker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cat>
            <c:strRef>
              <c:f>'Data for Print'!$P$5:$P$28</c:f>
              <c:strCache>
                <c:ptCount val="24"/>
                <c:pt idx="0">
                  <c:v>12 AM</c:v>
                </c:pt>
                <c:pt idx="1">
                  <c:v>1 AM</c:v>
                </c:pt>
                <c:pt idx="2">
                  <c:v>2 AM</c:v>
                </c:pt>
                <c:pt idx="3">
                  <c:v>3 AM</c:v>
                </c:pt>
                <c:pt idx="4">
                  <c:v>4 AM</c:v>
                </c:pt>
                <c:pt idx="5">
                  <c:v>5 AM</c:v>
                </c:pt>
                <c:pt idx="6">
                  <c:v>6 AM</c:v>
                </c:pt>
                <c:pt idx="7">
                  <c:v>7 AM</c:v>
                </c:pt>
                <c:pt idx="8">
                  <c:v>8 AM</c:v>
                </c:pt>
                <c:pt idx="9">
                  <c:v>9 AM</c:v>
                </c:pt>
                <c:pt idx="10">
                  <c:v>10 AM</c:v>
                </c:pt>
                <c:pt idx="11">
                  <c:v>11 AM</c:v>
                </c:pt>
                <c:pt idx="12">
                  <c:v>12 PM</c:v>
                </c:pt>
                <c:pt idx="13">
                  <c:v>1 PM</c:v>
                </c:pt>
                <c:pt idx="14">
                  <c:v>2 PM</c:v>
                </c:pt>
                <c:pt idx="15">
                  <c:v>3 PM</c:v>
                </c:pt>
                <c:pt idx="16">
                  <c:v>4 PM</c:v>
                </c:pt>
                <c:pt idx="17">
                  <c:v>5 PM</c:v>
                </c:pt>
                <c:pt idx="18">
                  <c:v>6 PM</c:v>
                </c:pt>
                <c:pt idx="19">
                  <c:v>7 PM</c:v>
                </c:pt>
                <c:pt idx="20">
                  <c:v>8 PM</c:v>
                </c:pt>
                <c:pt idx="21">
                  <c:v>9 PM</c:v>
                </c:pt>
                <c:pt idx="22">
                  <c:v>10 PM</c:v>
                </c:pt>
                <c:pt idx="23">
                  <c:v>11 PM</c:v>
                </c:pt>
              </c:strCache>
            </c:strRef>
          </c:cat>
          <c:val>
            <c:numRef>
              <c:f>'8-21-09_gap data for inference'!$L$5:$L$28</c:f>
              <c:numCache>
                <c:formatCode>0.0</c:formatCode>
                <c:ptCount val="24"/>
                <c:pt idx="0">
                  <c:v>6.2634216120000001</c:v>
                </c:pt>
                <c:pt idx="1">
                  <c:v>4.2501789509999979</c:v>
                </c:pt>
                <c:pt idx="2">
                  <c:v>3.5790980640000001</c:v>
                </c:pt>
                <c:pt idx="3">
                  <c:v>2.9080171770000001</c:v>
                </c:pt>
                <c:pt idx="4">
                  <c:v>4.0264853219999974</c:v>
                </c:pt>
                <c:pt idx="5">
                  <c:v>6.2634216120000001</c:v>
                </c:pt>
                <c:pt idx="6">
                  <c:v>6.2634216120000001</c:v>
                </c:pt>
                <c:pt idx="7">
                  <c:v>6.7108088699999966</c:v>
                </c:pt>
                <c:pt idx="8">
                  <c:v>8.5003579019999993</c:v>
                </c:pt>
                <c:pt idx="9">
                  <c:v>9.6188260469999989</c:v>
                </c:pt>
                <c:pt idx="15">
                  <c:v>12.974230481999999</c:v>
                </c:pt>
                <c:pt idx="16">
                  <c:v>15.211166772</c:v>
                </c:pt>
                <c:pt idx="17">
                  <c:v>9.6188260469999989</c:v>
                </c:pt>
                <c:pt idx="18">
                  <c:v>6.4871152409999961</c:v>
                </c:pt>
                <c:pt idx="19">
                  <c:v>4.6975662089999988</c:v>
                </c:pt>
                <c:pt idx="20">
                  <c:v>5.8160343539999966</c:v>
                </c:pt>
                <c:pt idx="21">
                  <c:v>4.4738725800000001</c:v>
                </c:pt>
                <c:pt idx="22">
                  <c:v>6.4871152409999961</c:v>
                </c:pt>
                <c:pt idx="23">
                  <c:v>6.4871152409999961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BDC-4B0E-B2EF-119A79BA1B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1235456"/>
        <c:axId val="111237760"/>
      </c:lineChart>
      <c:catAx>
        <c:axId val="1112354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Time of Day, 21 August 2009</a:t>
                </a:r>
              </a:p>
            </c:rich>
          </c:tx>
          <c:layout>
            <c:manualLayout>
              <c:xMode val="edge"/>
              <c:yMode val="edge"/>
              <c:x val="0.41401370871806498"/>
              <c:y val="0.9392558845861810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11237760"/>
        <c:crosses val="autoZero"/>
        <c:auto val="1"/>
        <c:lblAlgn val="ctr"/>
        <c:lblOffset val="100"/>
        <c:tickLblSkip val="2"/>
        <c:noMultiLvlLbl val="0"/>
      </c:catAx>
      <c:valAx>
        <c:axId val="111237760"/>
        <c:scaling>
          <c:orientation val="minMax"/>
          <c:max val="17"/>
          <c:min val="1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Wind Speed (mph)</a:t>
                </a:r>
              </a:p>
            </c:rich>
          </c:tx>
          <c:layout>
            <c:manualLayout>
              <c:xMode val="edge"/>
              <c:yMode val="edge"/>
              <c:x val="1.2901603126947299E-2"/>
              <c:y val="0.32788286430027702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crossAx val="111235456"/>
        <c:crosses val="autoZero"/>
        <c:crossBetween val="between"/>
        <c:majorUnit val="2"/>
      </c:valAx>
    </c:plotArea>
    <c:legend>
      <c:legendPos val="r"/>
      <c:layout>
        <c:manualLayout>
          <c:xMode val="edge"/>
          <c:yMode val="edge"/>
          <c:x val="0.86080552880530203"/>
          <c:y val="3.5055572495351503E-2"/>
          <c:w val="0.100825166638343"/>
          <c:h val="0.109843057772676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1141171456132097E-2"/>
          <c:y val="3.5713770097259102E-2"/>
          <c:w val="0.88300857691933798"/>
          <c:h val="0.82858937159436097"/>
        </c:manualLayout>
      </c:layout>
      <c:lineChart>
        <c:grouping val="standard"/>
        <c:varyColors val="0"/>
        <c:ser>
          <c:idx val="0"/>
          <c:order val="0"/>
          <c:tx>
            <c:v>DBBB</c:v>
          </c:tx>
          <c:spPr>
            <a:ln w="19050"/>
          </c:spPr>
          <c:cat>
            <c:strRef>
              <c:f>'Data for Print'!$P$5:$P$28</c:f>
              <c:strCache>
                <c:ptCount val="24"/>
                <c:pt idx="0">
                  <c:v>12 AM</c:v>
                </c:pt>
                <c:pt idx="1">
                  <c:v>1 AM</c:v>
                </c:pt>
                <c:pt idx="2">
                  <c:v>2 AM</c:v>
                </c:pt>
                <c:pt idx="3">
                  <c:v>3 AM</c:v>
                </c:pt>
                <c:pt idx="4">
                  <c:v>4 AM</c:v>
                </c:pt>
                <c:pt idx="5">
                  <c:v>5 AM</c:v>
                </c:pt>
                <c:pt idx="6">
                  <c:v>6 AM</c:v>
                </c:pt>
                <c:pt idx="7">
                  <c:v>7 AM</c:v>
                </c:pt>
                <c:pt idx="8">
                  <c:v>8 AM</c:v>
                </c:pt>
                <c:pt idx="9">
                  <c:v>9 AM</c:v>
                </c:pt>
                <c:pt idx="10">
                  <c:v>10 AM</c:v>
                </c:pt>
                <c:pt idx="11">
                  <c:v>11 AM</c:v>
                </c:pt>
                <c:pt idx="12">
                  <c:v>12 PM</c:v>
                </c:pt>
                <c:pt idx="13">
                  <c:v>1 PM</c:v>
                </c:pt>
                <c:pt idx="14">
                  <c:v>2 PM</c:v>
                </c:pt>
                <c:pt idx="15">
                  <c:v>3 PM</c:v>
                </c:pt>
                <c:pt idx="16">
                  <c:v>4 PM</c:v>
                </c:pt>
                <c:pt idx="17">
                  <c:v>5 PM</c:v>
                </c:pt>
                <c:pt idx="18">
                  <c:v>6 PM</c:v>
                </c:pt>
                <c:pt idx="19">
                  <c:v>7 PM</c:v>
                </c:pt>
                <c:pt idx="20">
                  <c:v>8 PM</c:v>
                </c:pt>
                <c:pt idx="21">
                  <c:v>9 PM</c:v>
                </c:pt>
                <c:pt idx="22">
                  <c:v>10 PM</c:v>
                </c:pt>
                <c:pt idx="23">
                  <c:v>11 PM</c:v>
                </c:pt>
              </c:strCache>
            </c:strRef>
          </c:cat>
          <c:val>
            <c:numRef>
              <c:f>'8-21-09_gap data for inference'!$H$5:$H$28</c:f>
              <c:numCache>
                <c:formatCode>General</c:formatCode>
                <c:ptCount val="24"/>
                <c:pt idx="0">
                  <c:v>209</c:v>
                </c:pt>
                <c:pt idx="1">
                  <c:v>248</c:v>
                </c:pt>
                <c:pt idx="2">
                  <c:v>218</c:v>
                </c:pt>
                <c:pt idx="3">
                  <c:v>195</c:v>
                </c:pt>
                <c:pt idx="4">
                  <c:v>212</c:v>
                </c:pt>
                <c:pt idx="5">
                  <c:v>193</c:v>
                </c:pt>
                <c:pt idx="6">
                  <c:v>215</c:v>
                </c:pt>
                <c:pt idx="7">
                  <c:v>185</c:v>
                </c:pt>
                <c:pt idx="8">
                  <c:v>195</c:v>
                </c:pt>
                <c:pt idx="9">
                  <c:v>209</c:v>
                </c:pt>
                <c:pt idx="15">
                  <c:v>170</c:v>
                </c:pt>
                <c:pt idx="16">
                  <c:v>187</c:v>
                </c:pt>
                <c:pt idx="17">
                  <c:v>186</c:v>
                </c:pt>
                <c:pt idx="18">
                  <c:v>177</c:v>
                </c:pt>
                <c:pt idx="19">
                  <c:v>194</c:v>
                </c:pt>
                <c:pt idx="20">
                  <c:v>175</c:v>
                </c:pt>
                <c:pt idx="21">
                  <c:v>174</c:v>
                </c:pt>
                <c:pt idx="22">
                  <c:v>181</c:v>
                </c:pt>
                <c:pt idx="23">
                  <c:v>188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3AE-4797-B274-94E87F668939}"/>
            </c:ext>
          </c:extLst>
        </c:ser>
        <c:ser>
          <c:idx val="1"/>
          <c:order val="1"/>
          <c:tx>
            <c:v>DLAU</c:v>
          </c:tx>
          <c:spPr>
            <a:ln w="19050">
              <a:solidFill>
                <a:srgbClr val="00B050"/>
              </a:solidFill>
            </a:ln>
          </c:spPr>
          <c:marker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cat>
            <c:strRef>
              <c:f>'Data for Print'!$P$5:$P$28</c:f>
              <c:strCache>
                <c:ptCount val="24"/>
                <c:pt idx="0">
                  <c:v>12 AM</c:v>
                </c:pt>
                <c:pt idx="1">
                  <c:v>1 AM</c:v>
                </c:pt>
                <c:pt idx="2">
                  <c:v>2 AM</c:v>
                </c:pt>
                <c:pt idx="3">
                  <c:v>3 AM</c:v>
                </c:pt>
                <c:pt idx="4">
                  <c:v>4 AM</c:v>
                </c:pt>
                <c:pt idx="5">
                  <c:v>5 AM</c:v>
                </c:pt>
                <c:pt idx="6">
                  <c:v>6 AM</c:v>
                </c:pt>
                <c:pt idx="7">
                  <c:v>7 AM</c:v>
                </c:pt>
                <c:pt idx="8">
                  <c:v>8 AM</c:v>
                </c:pt>
                <c:pt idx="9">
                  <c:v>9 AM</c:v>
                </c:pt>
                <c:pt idx="10">
                  <c:v>10 AM</c:v>
                </c:pt>
                <c:pt idx="11">
                  <c:v>11 AM</c:v>
                </c:pt>
                <c:pt idx="12">
                  <c:v>12 PM</c:v>
                </c:pt>
                <c:pt idx="13">
                  <c:v>1 PM</c:v>
                </c:pt>
                <c:pt idx="14">
                  <c:v>2 PM</c:v>
                </c:pt>
                <c:pt idx="15">
                  <c:v>3 PM</c:v>
                </c:pt>
                <c:pt idx="16">
                  <c:v>4 PM</c:v>
                </c:pt>
                <c:pt idx="17">
                  <c:v>5 PM</c:v>
                </c:pt>
                <c:pt idx="18">
                  <c:v>6 PM</c:v>
                </c:pt>
                <c:pt idx="19">
                  <c:v>7 PM</c:v>
                </c:pt>
                <c:pt idx="20">
                  <c:v>8 PM</c:v>
                </c:pt>
                <c:pt idx="21">
                  <c:v>9 PM</c:v>
                </c:pt>
                <c:pt idx="22">
                  <c:v>10 PM</c:v>
                </c:pt>
                <c:pt idx="23">
                  <c:v>11 PM</c:v>
                </c:pt>
              </c:strCache>
            </c:strRef>
          </c:cat>
          <c:val>
            <c:numRef>
              <c:f>'8-21-09_gap data for inference'!$M$5:$M$28</c:f>
              <c:numCache>
                <c:formatCode>General</c:formatCode>
                <c:ptCount val="24"/>
                <c:pt idx="0">
                  <c:v>193</c:v>
                </c:pt>
                <c:pt idx="1">
                  <c:v>200</c:v>
                </c:pt>
                <c:pt idx="2">
                  <c:v>218</c:v>
                </c:pt>
                <c:pt idx="3">
                  <c:v>198</c:v>
                </c:pt>
                <c:pt idx="4">
                  <c:v>185</c:v>
                </c:pt>
                <c:pt idx="5">
                  <c:v>196</c:v>
                </c:pt>
                <c:pt idx="6">
                  <c:v>209</c:v>
                </c:pt>
                <c:pt idx="7">
                  <c:v>203</c:v>
                </c:pt>
                <c:pt idx="8">
                  <c:v>197</c:v>
                </c:pt>
                <c:pt idx="9">
                  <c:v>221</c:v>
                </c:pt>
                <c:pt idx="15">
                  <c:v>218</c:v>
                </c:pt>
                <c:pt idx="16">
                  <c:v>221</c:v>
                </c:pt>
                <c:pt idx="17">
                  <c:v>237</c:v>
                </c:pt>
                <c:pt idx="18">
                  <c:v>231</c:v>
                </c:pt>
                <c:pt idx="19">
                  <c:v>188</c:v>
                </c:pt>
                <c:pt idx="20">
                  <c:v>172</c:v>
                </c:pt>
                <c:pt idx="21">
                  <c:v>151</c:v>
                </c:pt>
                <c:pt idx="22">
                  <c:v>179</c:v>
                </c:pt>
                <c:pt idx="23">
                  <c:v>169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3AE-4797-B274-94E87F6689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1272320"/>
        <c:axId val="111274624"/>
      </c:lineChart>
      <c:catAx>
        <c:axId val="11127232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Time of Day, 21 August 2009</a:t>
                </a:r>
              </a:p>
            </c:rich>
          </c:tx>
          <c:layout>
            <c:manualLayout>
              <c:xMode val="edge"/>
              <c:yMode val="edge"/>
              <c:x val="0.41787397787397801"/>
              <c:y val="0.9374362088082179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11274624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111274624"/>
        <c:scaling>
          <c:orientation val="minMax"/>
          <c:max val="255"/>
          <c:min val="145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Wind Direction (degrees)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11272320"/>
        <c:crosses val="autoZero"/>
        <c:crossBetween val="between"/>
        <c:majorUnit val="10"/>
      </c:valAx>
    </c:plotArea>
    <c:legend>
      <c:legendPos val="r"/>
      <c:layout>
        <c:manualLayout>
          <c:xMode val="edge"/>
          <c:yMode val="edge"/>
          <c:x val="0.85641567531331297"/>
          <c:y val="5.34884728732858E-2"/>
          <c:w val="0.10111614836024301"/>
          <c:h val="0.109968293248782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4494135202796597E-2"/>
          <c:y val="3.3759074717589002E-2"/>
          <c:w val="0.88105608011119796"/>
          <c:h val="0.85617401622423805"/>
        </c:manualLayout>
      </c:layout>
      <c:lineChart>
        <c:grouping val="standard"/>
        <c:varyColors val="0"/>
        <c:ser>
          <c:idx val="0"/>
          <c:order val="0"/>
          <c:tx>
            <c:strRef>
              <c:f>'SideBySide_8-20-09'!$H$5</c:f>
              <c:strCache>
                <c:ptCount val="1"/>
                <c:pt idx="0">
                  <c:v>DBBB</c:v>
                </c:pt>
              </c:strCache>
            </c:strRef>
          </c:tx>
          <c:spPr>
            <a:ln w="19050"/>
          </c:spPr>
          <c:cat>
            <c:strRef>
              <c:f>'Data for Print'!$P$5:$P$28</c:f>
              <c:strCache>
                <c:ptCount val="24"/>
                <c:pt idx="0">
                  <c:v>12 AM</c:v>
                </c:pt>
                <c:pt idx="1">
                  <c:v>1 AM</c:v>
                </c:pt>
                <c:pt idx="2">
                  <c:v>2 AM</c:v>
                </c:pt>
                <c:pt idx="3">
                  <c:v>3 AM</c:v>
                </c:pt>
                <c:pt idx="4">
                  <c:v>4 AM</c:v>
                </c:pt>
                <c:pt idx="5">
                  <c:v>5 AM</c:v>
                </c:pt>
                <c:pt idx="6">
                  <c:v>6 AM</c:v>
                </c:pt>
                <c:pt idx="7">
                  <c:v>7 AM</c:v>
                </c:pt>
                <c:pt idx="8">
                  <c:v>8 AM</c:v>
                </c:pt>
                <c:pt idx="9">
                  <c:v>9 AM</c:v>
                </c:pt>
                <c:pt idx="10">
                  <c:v>10 AM</c:v>
                </c:pt>
                <c:pt idx="11">
                  <c:v>11 AM</c:v>
                </c:pt>
                <c:pt idx="12">
                  <c:v>12 PM</c:v>
                </c:pt>
                <c:pt idx="13">
                  <c:v>1 PM</c:v>
                </c:pt>
                <c:pt idx="14">
                  <c:v>2 PM</c:v>
                </c:pt>
                <c:pt idx="15">
                  <c:v>3 PM</c:v>
                </c:pt>
                <c:pt idx="16">
                  <c:v>4 PM</c:v>
                </c:pt>
                <c:pt idx="17">
                  <c:v>5 PM</c:v>
                </c:pt>
                <c:pt idx="18">
                  <c:v>6 PM</c:v>
                </c:pt>
                <c:pt idx="19">
                  <c:v>7 PM</c:v>
                </c:pt>
                <c:pt idx="20">
                  <c:v>8 PM</c:v>
                </c:pt>
                <c:pt idx="21">
                  <c:v>9 PM</c:v>
                </c:pt>
                <c:pt idx="22">
                  <c:v>10 PM</c:v>
                </c:pt>
                <c:pt idx="23">
                  <c:v>11 PM</c:v>
                </c:pt>
              </c:strCache>
            </c:strRef>
          </c:cat>
          <c:val>
            <c:numRef>
              <c:f>'SideBySide_8-20-09'!$I$33:$I$56</c:f>
              <c:numCache>
                <c:formatCode>General</c:formatCode>
                <c:ptCount val="24"/>
                <c:pt idx="0">
                  <c:v>82.04</c:v>
                </c:pt>
                <c:pt idx="1">
                  <c:v>82.22</c:v>
                </c:pt>
                <c:pt idx="2">
                  <c:v>81.86</c:v>
                </c:pt>
                <c:pt idx="3">
                  <c:v>81.14</c:v>
                </c:pt>
                <c:pt idx="4">
                  <c:v>80.78</c:v>
                </c:pt>
                <c:pt idx="5">
                  <c:v>80.42</c:v>
                </c:pt>
                <c:pt idx="6">
                  <c:v>80.240000000000023</c:v>
                </c:pt>
                <c:pt idx="7">
                  <c:v>80.240000000000023</c:v>
                </c:pt>
                <c:pt idx="8">
                  <c:v>84.02</c:v>
                </c:pt>
                <c:pt idx="9">
                  <c:v>87.44</c:v>
                </c:pt>
                <c:pt idx="10">
                  <c:v>81.319999999999993</c:v>
                </c:pt>
                <c:pt idx="11">
                  <c:v>81.14</c:v>
                </c:pt>
                <c:pt idx="12">
                  <c:v>81.5</c:v>
                </c:pt>
                <c:pt idx="13">
                  <c:v>81.319999999999993</c:v>
                </c:pt>
                <c:pt idx="14">
                  <c:v>81.86</c:v>
                </c:pt>
                <c:pt idx="15">
                  <c:v>86.54</c:v>
                </c:pt>
                <c:pt idx="16">
                  <c:v>86.9</c:v>
                </c:pt>
                <c:pt idx="17">
                  <c:v>87.080000000000013</c:v>
                </c:pt>
                <c:pt idx="18">
                  <c:v>84.92</c:v>
                </c:pt>
                <c:pt idx="19">
                  <c:v>83.84</c:v>
                </c:pt>
                <c:pt idx="20">
                  <c:v>80.06</c:v>
                </c:pt>
                <c:pt idx="21">
                  <c:v>78.8</c:v>
                </c:pt>
                <c:pt idx="22">
                  <c:v>80.599999999999994</c:v>
                </c:pt>
                <c:pt idx="23">
                  <c:v>79.88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BF4-434E-A5E0-1EBB8BE2B916}"/>
            </c:ext>
          </c:extLst>
        </c:ser>
        <c:ser>
          <c:idx val="1"/>
          <c:order val="1"/>
          <c:tx>
            <c:strRef>
              <c:f>'SideBySide_8-20-09'!$O$5</c:f>
              <c:strCache>
                <c:ptCount val="1"/>
                <c:pt idx="0">
                  <c:v>DLAU</c:v>
                </c:pt>
              </c:strCache>
            </c:strRef>
          </c:tx>
          <c:spPr>
            <a:ln w="19050">
              <a:solidFill>
                <a:srgbClr val="00B050"/>
              </a:solidFill>
            </a:ln>
          </c:spPr>
          <c:marker>
            <c:symbol val="square"/>
            <c:size val="5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cat>
            <c:strRef>
              <c:f>'Data for Print'!$P$5:$P$28</c:f>
              <c:strCache>
                <c:ptCount val="24"/>
                <c:pt idx="0">
                  <c:v>12 AM</c:v>
                </c:pt>
                <c:pt idx="1">
                  <c:v>1 AM</c:v>
                </c:pt>
                <c:pt idx="2">
                  <c:v>2 AM</c:v>
                </c:pt>
                <c:pt idx="3">
                  <c:v>3 AM</c:v>
                </c:pt>
                <c:pt idx="4">
                  <c:v>4 AM</c:v>
                </c:pt>
                <c:pt idx="5">
                  <c:v>5 AM</c:v>
                </c:pt>
                <c:pt idx="6">
                  <c:v>6 AM</c:v>
                </c:pt>
                <c:pt idx="7">
                  <c:v>7 AM</c:v>
                </c:pt>
                <c:pt idx="8">
                  <c:v>8 AM</c:v>
                </c:pt>
                <c:pt idx="9">
                  <c:v>9 AM</c:v>
                </c:pt>
                <c:pt idx="10">
                  <c:v>10 AM</c:v>
                </c:pt>
                <c:pt idx="11">
                  <c:v>11 AM</c:v>
                </c:pt>
                <c:pt idx="12">
                  <c:v>12 PM</c:v>
                </c:pt>
                <c:pt idx="13">
                  <c:v>1 PM</c:v>
                </c:pt>
                <c:pt idx="14">
                  <c:v>2 PM</c:v>
                </c:pt>
                <c:pt idx="15">
                  <c:v>3 PM</c:v>
                </c:pt>
                <c:pt idx="16">
                  <c:v>4 PM</c:v>
                </c:pt>
                <c:pt idx="17">
                  <c:v>5 PM</c:v>
                </c:pt>
                <c:pt idx="18">
                  <c:v>6 PM</c:v>
                </c:pt>
                <c:pt idx="19">
                  <c:v>7 PM</c:v>
                </c:pt>
                <c:pt idx="20">
                  <c:v>8 PM</c:v>
                </c:pt>
                <c:pt idx="21">
                  <c:v>9 PM</c:v>
                </c:pt>
                <c:pt idx="22">
                  <c:v>10 PM</c:v>
                </c:pt>
                <c:pt idx="23">
                  <c:v>11 PM</c:v>
                </c:pt>
              </c:strCache>
            </c:strRef>
          </c:cat>
          <c:val>
            <c:numRef>
              <c:f>'SideBySide_8-20-09'!$P$33:$P$56</c:f>
              <c:numCache>
                <c:formatCode>General</c:formatCode>
                <c:ptCount val="24"/>
                <c:pt idx="0">
                  <c:v>79.16</c:v>
                </c:pt>
                <c:pt idx="1">
                  <c:v>78.98</c:v>
                </c:pt>
                <c:pt idx="2">
                  <c:v>79.16</c:v>
                </c:pt>
                <c:pt idx="3">
                  <c:v>78.260000000000005</c:v>
                </c:pt>
                <c:pt idx="4">
                  <c:v>76.459999999999994</c:v>
                </c:pt>
                <c:pt idx="5">
                  <c:v>78.260000000000005</c:v>
                </c:pt>
                <c:pt idx="6">
                  <c:v>77.900000000000006</c:v>
                </c:pt>
                <c:pt idx="7">
                  <c:v>78.44</c:v>
                </c:pt>
                <c:pt idx="8">
                  <c:v>81.319999999999993</c:v>
                </c:pt>
                <c:pt idx="9">
                  <c:v>84.2</c:v>
                </c:pt>
                <c:pt idx="10">
                  <c:v>86.72</c:v>
                </c:pt>
                <c:pt idx="11">
                  <c:v>86.36</c:v>
                </c:pt>
                <c:pt idx="12">
                  <c:v>89.24</c:v>
                </c:pt>
                <c:pt idx="13">
                  <c:v>90.86</c:v>
                </c:pt>
                <c:pt idx="14">
                  <c:v>91.4</c:v>
                </c:pt>
                <c:pt idx="15">
                  <c:v>90.32</c:v>
                </c:pt>
                <c:pt idx="16">
                  <c:v>89.6</c:v>
                </c:pt>
                <c:pt idx="17">
                  <c:v>86.72</c:v>
                </c:pt>
                <c:pt idx="18">
                  <c:v>86.179999999999978</c:v>
                </c:pt>
                <c:pt idx="19">
                  <c:v>84.2</c:v>
                </c:pt>
                <c:pt idx="20">
                  <c:v>81.319999999999993</c:v>
                </c:pt>
                <c:pt idx="21">
                  <c:v>79.52</c:v>
                </c:pt>
                <c:pt idx="22">
                  <c:v>78.44</c:v>
                </c:pt>
                <c:pt idx="23">
                  <c:v>78.62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BF4-434E-A5E0-1EBB8BE2B9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1327104"/>
        <c:axId val="111341952"/>
      </c:lineChart>
      <c:catAx>
        <c:axId val="1113271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Time of Day, 21 August 2009</a:t>
                </a:r>
              </a:p>
            </c:rich>
          </c:tx>
          <c:layout>
            <c:manualLayout>
              <c:xMode val="edge"/>
              <c:yMode val="edge"/>
              <c:x val="0.40838332708411501"/>
              <c:y val="0.9513042119735030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 baseline="0"/>
            </a:pPr>
            <a:endParaRPr lang="en-US"/>
          </a:p>
        </c:txPr>
        <c:crossAx val="111341952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111341952"/>
        <c:scaling>
          <c:orientation val="minMax"/>
          <c:max val="92"/>
          <c:min val="76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Air Temperature (˚F)</a:t>
                </a:r>
              </a:p>
            </c:rich>
          </c:tx>
          <c:layout>
            <c:manualLayout>
              <c:xMode val="edge"/>
              <c:yMode val="edge"/>
              <c:x val="9.2255134774819805E-3"/>
              <c:y val="0.3233209168738869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11327104"/>
        <c:crosses val="autoZero"/>
        <c:crossBetween val="between"/>
        <c:majorUnit val="1"/>
      </c:valAx>
      <c:spPr>
        <a:noFill/>
      </c:spPr>
    </c:plotArea>
    <c:legend>
      <c:legendPos val="r"/>
      <c:layout>
        <c:manualLayout>
          <c:xMode val="edge"/>
          <c:yMode val="edge"/>
          <c:x val="0.865839145106862"/>
          <c:y val="9.4669416322959596E-2"/>
          <c:w val="0.10111614836024301"/>
          <c:h val="0.10996826691988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3708480405466602E-2"/>
          <c:y val="3.3759082800278603E-2"/>
          <c:w val="0.88469167647147595"/>
          <c:h val="0.83305460537987697"/>
        </c:manualLayout>
      </c:layout>
      <c:lineChart>
        <c:grouping val="standard"/>
        <c:varyColors val="0"/>
        <c:ser>
          <c:idx val="0"/>
          <c:order val="0"/>
          <c:tx>
            <c:v>DBBB</c:v>
          </c:tx>
          <c:spPr>
            <a:ln w="19050"/>
          </c:spPr>
          <c:cat>
            <c:strRef>
              <c:f>'Data for Print'!$P$5:$P$28</c:f>
              <c:strCache>
                <c:ptCount val="24"/>
                <c:pt idx="0">
                  <c:v>12 AM</c:v>
                </c:pt>
                <c:pt idx="1">
                  <c:v>1 AM</c:v>
                </c:pt>
                <c:pt idx="2">
                  <c:v>2 AM</c:v>
                </c:pt>
                <c:pt idx="3">
                  <c:v>3 AM</c:v>
                </c:pt>
                <c:pt idx="4">
                  <c:v>4 AM</c:v>
                </c:pt>
                <c:pt idx="5">
                  <c:v>5 AM</c:v>
                </c:pt>
                <c:pt idx="6">
                  <c:v>6 AM</c:v>
                </c:pt>
                <c:pt idx="7">
                  <c:v>7 AM</c:v>
                </c:pt>
                <c:pt idx="8">
                  <c:v>8 AM</c:v>
                </c:pt>
                <c:pt idx="9">
                  <c:v>9 AM</c:v>
                </c:pt>
                <c:pt idx="10">
                  <c:v>10 AM</c:v>
                </c:pt>
                <c:pt idx="11">
                  <c:v>11 AM</c:v>
                </c:pt>
                <c:pt idx="12">
                  <c:v>12 PM</c:v>
                </c:pt>
                <c:pt idx="13">
                  <c:v>1 PM</c:v>
                </c:pt>
                <c:pt idx="14">
                  <c:v>2 PM</c:v>
                </c:pt>
                <c:pt idx="15">
                  <c:v>3 PM</c:v>
                </c:pt>
                <c:pt idx="16">
                  <c:v>4 PM</c:v>
                </c:pt>
                <c:pt idx="17">
                  <c:v>5 PM</c:v>
                </c:pt>
                <c:pt idx="18">
                  <c:v>6 PM</c:v>
                </c:pt>
                <c:pt idx="19">
                  <c:v>7 PM</c:v>
                </c:pt>
                <c:pt idx="20">
                  <c:v>8 PM</c:v>
                </c:pt>
                <c:pt idx="21">
                  <c:v>9 PM</c:v>
                </c:pt>
                <c:pt idx="22">
                  <c:v>10 PM</c:v>
                </c:pt>
                <c:pt idx="23">
                  <c:v>11 PM</c:v>
                </c:pt>
              </c:strCache>
            </c:strRef>
          </c:cat>
          <c:val>
            <c:numRef>
              <c:f>'SideBySide_8-20-09'!$J$33:$J$56</c:f>
              <c:numCache>
                <c:formatCode>General</c:formatCode>
                <c:ptCount val="24"/>
                <c:pt idx="0">
                  <c:v>76</c:v>
                </c:pt>
                <c:pt idx="1">
                  <c:v>76</c:v>
                </c:pt>
                <c:pt idx="2">
                  <c:v>79</c:v>
                </c:pt>
                <c:pt idx="3">
                  <c:v>80</c:v>
                </c:pt>
                <c:pt idx="4">
                  <c:v>80</c:v>
                </c:pt>
                <c:pt idx="5">
                  <c:v>82</c:v>
                </c:pt>
                <c:pt idx="6">
                  <c:v>83</c:v>
                </c:pt>
                <c:pt idx="7">
                  <c:v>87</c:v>
                </c:pt>
                <c:pt idx="8">
                  <c:v>76</c:v>
                </c:pt>
                <c:pt idx="9">
                  <c:v>66</c:v>
                </c:pt>
                <c:pt idx="10">
                  <c:v>79</c:v>
                </c:pt>
                <c:pt idx="11">
                  <c:v>78</c:v>
                </c:pt>
                <c:pt idx="12">
                  <c:v>78</c:v>
                </c:pt>
                <c:pt idx="13">
                  <c:v>78</c:v>
                </c:pt>
                <c:pt idx="14">
                  <c:v>77</c:v>
                </c:pt>
                <c:pt idx="15">
                  <c:v>67</c:v>
                </c:pt>
                <c:pt idx="16">
                  <c:v>68</c:v>
                </c:pt>
                <c:pt idx="17">
                  <c:v>68</c:v>
                </c:pt>
                <c:pt idx="18">
                  <c:v>74</c:v>
                </c:pt>
                <c:pt idx="19">
                  <c:v>76</c:v>
                </c:pt>
                <c:pt idx="20">
                  <c:v>84</c:v>
                </c:pt>
                <c:pt idx="21">
                  <c:v>88</c:v>
                </c:pt>
                <c:pt idx="22">
                  <c:v>85</c:v>
                </c:pt>
                <c:pt idx="23">
                  <c:v>86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341-4F5D-BF68-B29601DA94F9}"/>
            </c:ext>
          </c:extLst>
        </c:ser>
        <c:ser>
          <c:idx val="1"/>
          <c:order val="1"/>
          <c:tx>
            <c:v>DLAU</c:v>
          </c:tx>
          <c:spPr>
            <a:ln w="19050">
              <a:solidFill>
                <a:srgbClr val="00B050"/>
              </a:solidFill>
            </a:ln>
          </c:spPr>
          <c:marker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cat>
            <c:strRef>
              <c:f>'Data for Print'!$P$5:$P$28</c:f>
              <c:strCache>
                <c:ptCount val="24"/>
                <c:pt idx="0">
                  <c:v>12 AM</c:v>
                </c:pt>
                <c:pt idx="1">
                  <c:v>1 AM</c:v>
                </c:pt>
                <c:pt idx="2">
                  <c:v>2 AM</c:v>
                </c:pt>
                <c:pt idx="3">
                  <c:v>3 AM</c:v>
                </c:pt>
                <c:pt idx="4">
                  <c:v>4 AM</c:v>
                </c:pt>
                <c:pt idx="5">
                  <c:v>5 AM</c:v>
                </c:pt>
                <c:pt idx="6">
                  <c:v>6 AM</c:v>
                </c:pt>
                <c:pt idx="7">
                  <c:v>7 AM</c:v>
                </c:pt>
                <c:pt idx="8">
                  <c:v>8 AM</c:v>
                </c:pt>
                <c:pt idx="9">
                  <c:v>9 AM</c:v>
                </c:pt>
                <c:pt idx="10">
                  <c:v>10 AM</c:v>
                </c:pt>
                <c:pt idx="11">
                  <c:v>11 AM</c:v>
                </c:pt>
                <c:pt idx="12">
                  <c:v>12 PM</c:v>
                </c:pt>
                <c:pt idx="13">
                  <c:v>1 PM</c:v>
                </c:pt>
                <c:pt idx="14">
                  <c:v>2 PM</c:v>
                </c:pt>
                <c:pt idx="15">
                  <c:v>3 PM</c:v>
                </c:pt>
                <c:pt idx="16">
                  <c:v>4 PM</c:v>
                </c:pt>
                <c:pt idx="17">
                  <c:v>5 PM</c:v>
                </c:pt>
                <c:pt idx="18">
                  <c:v>6 PM</c:v>
                </c:pt>
                <c:pt idx="19">
                  <c:v>7 PM</c:v>
                </c:pt>
                <c:pt idx="20">
                  <c:v>8 PM</c:v>
                </c:pt>
                <c:pt idx="21">
                  <c:v>9 PM</c:v>
                </c:pt>
                <c:pt idx="22">
                  <c:v>10 PM</c:v>
                </c:pt>
                <c:pt idx="23">
                  <c:v>11 PM</c:v>
                </c:pt>
              </c:strCache>
            </c:strRef>
          </c:cat>
          <c:val>
            <c:numRef>
              <c:f>'SideBySide_8-20-09'!$Q$33:$Q$56</c:f>
              <c:numCache>
                <c:formatCode>General</c:formatCode>
                <c:ptCount val="24"/>
                <c:pt idx="0">
                  <c:v>87</c:v>
                </c:pt>
                <c:pt idx="1">
                  <c:v>89</c:v>
                </c:pt>
                <c:pt idx="2">
                  <c:v>88</c:v>
                </c:pt>
                <c:pt idx="3">
                  <c:v>89</c:v>
                </c:pt>
                <c:pt idx="4">
                  <c:v>92</c:v>
                </c:pt>
                <c:pt idx="5">
                  <c:v>90</c:v>
                </c:pt>
                <c:pt idx="6">
                  <c:v>91</c:v>
                </c:pt>
                <c:pt idx="7">
                  <c:v>90</c:v>
                </c:pt>
                <c:pt idx="8">
                  <c:v>83</c:v>
                </c:pt>
                <c:pt idx="9">
                  <c:v>76</c:v>
                </c:pt>
                <c:pt idx="10">
                  <c:v>68</c:v>
                </c:pt>
                <c:pt idx="11">
                  <c:v>67</c:v>
                </c:pt>
                <c:pt idx="12">
                  <c:v>62</c:v>
                </c:pt>
                <c:pt idx="13">
                  <c:v>56</c:v>
                </c:pt>
                <c:pt idx="14">
                  <c:v>56</c:v>
                </c:pt>
                <c:pt idx="15">
                  <c:v>58</c:v>
                </c:pt>
                <c:pt idx="16">
                  <c:v>57</c:v>
                </c:pt>
                <c:pt idx="17">
                  <c:v>63</c:v>
                </c:pt>
                <c:pt idx="18">
                  <c:v>63</c:v>
                </c:pt>
                <c:pt idx="19">
                  <c:v>68</c:v>
                </c:pt>
                <c:pt idx="20">
                  <c:v>80</c:v>
                </c:pt>
                <c:pt idx="21">
                  <c:v>83</c:v>
                </c:pt>
                <c:pt idx="22">
                  <c:v>86</c:v>
                </c:pt>
                <c:pt idx="23">
                  <c:v>86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341-4F5D-BF68-B29601DA94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1503232"/>
        <c:axId val="111509888"/>
      </c:lineChart>
      <c:catAx>
        <c:axId val="1115032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Time of Day, 21 August</a:t>
                </a:r>
                <a:r>
                  <a:rPr lang="en-US" sz="1200" baseline="0"/>
                  <a:t> 2009</a:t>
                </a:r>
                <a:endParaRPr lang="en-US" sz="1200"/>
              </a:p>
            </c:rich>
          </c:tx>
          <c:layout>
            <c:manualLayout>
              <c:xMode val="edge"/>
              <c:yMode val="edge"/>
              <c:x val="0.43327178930219901"/>
              <c:y val="0.9369061268993099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11509888"/>
        <c:crosses val="autoZero"/>
        <c:auto val="1"/>
        <c:lblAlgn val="ctr"/>
        <c:lblOffset val="100"/>
        <c:tickLblSkip val="2"/>
        <c:noMultiLvlLbl val="0"/>
      </c:catAx>
      <c:valAx>
        <c:axId val="111509888"/>
        <c:scaling>
          <c:orientation val="minMax"/>
          <c:min val="55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Relative Humidity (%)</a:t>
                </a:r>
              </a:p>
            </c:rich>
          </c:tx>
          <c:layout>
            <c:manualLayout>
              <c:xMode val="edge"/>
              <c:yMode val="edge"/>
              <c:x val="1.49328747699641E-2"/>
              <c:y val="0.3042354119136270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115032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4621624883096502"/>
          <c:y val="3.45254749368702E-2"/>
          <c:w val="0.10068030289317299"/>
          <c:h val="0.109968293248782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7953624501973193E-2"/>
          <c:y val="3.3720636856611599E-2"/>
          <c:w val="0.88100273796710704"/>
          <c:h val="0.84159704410525005"/>
        </c:manualLayout>
      </c:layout>
      <c:lineChart>
        <c:grouping val="standard"/>
        <c:varyColors val="0"/>
        <c:ser>
          <c:idx val="0"/>
          <c:order val="0"/>
          <c:tx>
            <c:v>DBBB</c:v>
          </c:tx>
          <c:spPr>
            <a:ln w="19050"/>
          </c:spPr>
          <c:cat>
            <c:strRef>
              <c:f>'Data for Print'!$P$5:$P$28</c:f>
              <c:strCache>
                <c:ptCount val="24"/>
                <c:pt idx="0">
                  <c:v>12 AM</c:v>
                </c:pt>
                <c:pt idx="1">
                  <c:v>1 AM</c:v>
                </c:pt>
                <c:pt idx="2">
                  <c:v>2 AM</c:v>
                </c:pt>
                <c:pt idx="3">
                  <c:v>3 AM</c:v>
                </c:pt>
                <c:pt idx="4">
                  <c:v>4 AM</c:v>
                </c:pt>
                <c:pt idx="5">
                  <c:v>5 AM</c:v>
                </c:pt>
                <c:pt idx="6">
                  <c:v>6 AM</c:v>
                </c:pt>
                <c:pt idx="7">
                  <c:v>7 AM</c:v>
                </c:pt>
                <c:pt idx="8">
                  <c:v>8 AM</c:v>
                </c:pt>
                <c:pt idx="9">
                  <c:v>9 AM</c:v>
                </c:pt>
                <c:pt idx="10">
                  <c:v>10 AM</c:v>
                </c:pt>
                <c:pt idx="11">
                  <c:v>11 AM</c:v>
                </c:pt>
                <c:pt idx="12">
                  <c:v>12 PM</c:v>
                </c:pt>
                <c:pt idx="13">
                  <c:v>1 PM</c:v>
                </c:pt>
                <c:pt idx="14">
                  <c:v>2 PM</c:v>
                </c:pt>
                <c:pt idx="15">
                  <c:v>3 PM</c:v>
                </c:pt>
                <c:pt idx="16">
                  <c:v>4 PM</c:v>
                </c:pt>
                <c:pt idx="17">
                  <c:v>5 PM</c:v>
                </c:pt>
                <c:pt idx="18">
                  <c:v>6 PM</c:v>
                </c:pt>
                <c:pt idx="19">
                  <c:v>7 PM</c:v>
                </c:pt>
                <c:pt idx="20">
                  <c:v>8 PM</c:v>
                </c:pt>
                <c:pt idx="21">
                  <c:v>9 PM</c:v>
                </c:pt>
                <c:pt idx="22">
                  <c:v>10 PM</c:v>
                </c:pt>
                <c:pt idx="23">
                  <c:v>11 PM</c:v>
                </c:pt>
              </c:strCache>
            </c:strRef>
          </c:cat>
          <c:val>
            <c:numRef>
              <c:f>'SideBySide_8-20-09'!$L$33:$L$56</c:f>
              <c:numCache>
                <c:formatCode>0.0</c:formatCode>
                <c:ptCount val="24"/>
                <c:pt idx="0">
                  <c:v>1.342161774</c:v>
                </c:pt>
                <c:pt idx="1">
                  <c:v>1.789549032</c:v>
                </c:pt>
                <c:pt idx="2">
                  <c:v>2.23693629</c:v>
                </c:pt>
                <c:pt idx="3">
                  <c:v>1.342161774</c:v>
                </c:pt>
                <c:pt idx="4">
                  <c:v>1.789549032</c:v>
                </c:pt>
                <c:pt idx="5">
                  <c:v>2.013242661</c:v>
                </c:pt>
                <c:pt idx="6">
                  <c:v>2.013242661</c:v>
                </c:pt>
                <c:pt idx="7">
                  <c:v>2.23693629</c:v>
                </c:pt>
                <c:pt idx="8">
                  <c:v>2.4606299190000001</c:v>
                </c:pt>
                <c:pt idx="9">
                  <c:v>2.013242661</c:v>
                </c:pt>
                <c:pt idx="10">
                  <c:v>9.8425196760000002</c:v>
                </c:pt>
                <c:pt idx="11">
                  <c:v>11.184681449999999</c:v>
                </c:pt>
                <c:pt idx="12">
                  <c:v>12.303149595000001</c:v>
                </c:pt>
                <c:pt idx="13">
                  <c:v>12.303149595000001</c:v>
                </c:pt>
                <c:pt idx="14">
                  <c:v>13.42161774</c:v>
                </c:pt>
                <c:pt idx="15">
                  <c:v>12.303149595000001</c:v>
                </c:pt>
                <c:pt idx="16">
                  <c:v>8.2766642729999997</c:v>
                </c:pt>
                <c:pt idx="17">
                  <c:v>5.3686470960000001</c:v>
                </c:pt>
                <c:pt idx="18">
                  <c:v>7.3818897569999979</c:v>
                </c:pt>
                <c:pt idx="19">
                  <c:v>2.9080171770000001</c:v>
                </c:pt>
                <c:pt idx="20">
                  <c:v>8.5003579019999993</c:v>
                </c:pt>
                <c:pt idx="21">
                  <c:v>5.5923407249999997</c:v>
                </c:pt>
                <c:pt idx="22">
                  <c:v>5.3686470960000001</c:v>
                </c:pt>
                <c:pt idx="23">
                  <c:v>4.6975662089999988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392-4EE5-B994-0CD23092D8BE}"/>
            </c:ext>
          </c:extLst>
        </c:ser>
        <c:ser>
          <c:idx val="1"/>
          <c:order val="1"/>
          <c:tx>
            <c:v>DLAU</c:v>
          </c:tx>
          <c:spPr>
            <a:ln w="19050">
              <a:solidFill>
                <a:srgbClr val="00B050"/>
              </a:solidFill>
            </a:ln>
          </c:spPr>
          <c:marker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cat>
            <c:strRef>
              <c:f>'Data for Print'!$P$5:$P$28</c:f>
              <c:strCache>
                <c:ptCount val="24"/>
                <c:pt idx="0">
                  <c:v>12 AM</c:v>
                </c:pt>
                <c:pt idx="1">
                  <c:v>1 AM</c:v>
                </c:pt>
                <c:pt idx="2">
                  <c:v>2 AM</c:v>
                </c:pt>
                <c:pt idx="3">
                  <c:v>3 AM</c:v>
                </c:pt>
                <c:pt idx="4">
                  <c:v>4 AM</c:v>
                </c:pt>
                <c:pt idx="5">
                  <c:v>5 AM</c:v>
                </c:pt>
                <c:pt idx="6">
                  <c:v>6 AM</c:v>
                </c:pt>
                <c:pt idx="7">
                  <c:v>7 AM</c:v>
                </c:pt>
                <c:pt idx="8">
                  <c:v>8 AM</c:v>
                </c:pt>
                <c:pt idx="9">
                  <c:v>9 AM</c:v>
                </c:pt>
                <c:pt idx="10">
                  <c:v>10 AM</c:v>
                </c:pt>
                <c:pt idx="11">
                  <c:v>11 AM</c:v>
                </c:pt>
                <c:pt idx="12">
                  <c:v>12 PM</c:v>
                </c:pt>
                <c:pt idx="13">
                  <c:v>1 PM</c:v>
                </c:pt>
                <c:pt idx="14">
                  <c:v>2 PM</c:v>
                </c:pt>
                <c:pt idx="15">
                  <c:v>3 PM</c:v>
                </c:pt>
                <c:pt idx="16">
                  <c:v>4 PM</c:v>
                </c:pt>
                <c:pt idx="17">
                  <c:v>5 PM</c:v>
                </c:pt>
                <c:pt idx="18">
                  <c:v>6 PM</c:v>
                </c:pt>
                <c:pt idx="19">
                  <c:v>7 PM</c:v>
                </c:pt>
                <c:pt idx="20">
                  <c:v>8 PM</c:v>
                </c:pt>
                <c:pt idx="21">
                  <c:v>9 PM</c:v>
                </c:pt>
                <c:pt idx="22">
                  <c:v>10 PM</c:v>
                </c:pt>
                <c:pt idx="23">
                  <c:v>11 PM</c:v>
                </c:pt>
              </c:strCache>
            </c:strRef>
          </c:cat>
          <c:val>
            <c:numRef>
              <c:f>'SideBySide_8-20-09'!$S$33:$S$56</c:f>
              <c:numCache>
                <c:formatCode>0.0</c:formatCode>
                <c:ptCount val="24"/>
                <c:pt idx="0">
                  <c:v>6.2634216120000001</c:v>
                </c:pt>
                <c:pt idx="1">
                  <c:v>4.2501789509999979</c:v>
                </c:pt>
                <c:pt idx="2">
                  <c:v>3.5790980640000001</c:v>
                </c:pt>
                <c:pt idx="3">
                  <c:v>2.9080171770000001</c:v>
                </c:pt>
                <c:pt idx="4">
                  <c:v>4.0264853219999974</c:v>
                </c:pt>
                <c:pt idx="5">
                  <c:v>6.2634216120000001</c:v>
                </c:pt>
                <c:pt idx="6">
                  <c:v>6.2634216120000001</c:v>
                </c:pt>
                <c:pt idx="7">
                  <c:v>6.7108088699999966</c:v>
                </c:pt>
                <c:pt idx="8">
                  <c:v>8.5003579019999993</c:v>
                </c:pt>
                <c:pt idx="9">
                  <c:v>9.6188260469999989</c:v>
                </c:pt>
                <c:pt idx="10">
                  <c:v>12.079455965999999</c:v>
                </c:pt>
                <c:pt idx="11">
                  <c:v>12.303149595000001</c:v>
                </c:pt>
                <c:pt idx="12">
                  <c:v>11.855762337</c:v>
                </c:pt>
                <c:pt idx="13">
                  <c:v>13.645311369</c:v>
                </c:pt>
                <c:pt idx="14">
                  <c:v>14.540085885</c:v>
                </c:pt>
                <c:pt idx="15">
                  <c:v>12.974230481999999</c:v>
                </c:pt>
                <c:pt idx="16">
                  <c:v>15.211166772</c:v>
                </c:pt>
                <c:pt idx="17">
                  <c:v>9.6188260469999989</c:v>
                </c:pt>
                <c:pt idx="18">
                  <c:v>6.4871152409999961</c:v>
                </c:pt>
                <c:pt idx="19">
                  <c:v>4.6975662089999988</c:v>
                </c:pt>
                <c:pt idx="20">
                  <c:v>5.8160343539999966</c:v>
                </c:pt>
                <c:pt idx="21">
                  <c:v>4.4738725800000001</c:v>
                </c:pt>
                <c:pt idx="22">
                  <c:v>6.4871152409999961</c:v>
                </c:pt>
                <c:pt idx="23">
                  <c:v>6.4871152409999961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392-4EE5-B994-0CD23092D8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1536000"/>
        <c:axId val="111546752"/>
      </c:lineChart>
      <c:catAx>
        <c:axId val="1115360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Time of Day, 21 August 2009</a:t>
                </a:r>
              </a:p>
            </c:rich>
          </c:tx>
          <c:layout>
            <c:manualLayout>
              <c:xMode val="edge"/>
              <c:yMode val="edge"/>
              <c:x val="0.41401370871806498"/>
              <c:y val="0.9392558845861810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11546752"/>
        <c:crosses val="autoZero"/>
        <c:auto val="1"/>
        <c:lblAlgn val="ctr"/>
        <c:lblOffset val="100"/>
        <c:tickLblSkip val="2"/>
        <c:noMultiLvlLbl val="0"/>
      </c:catAx>
      <c:valAx>
        <c:axId val="111546752"/>
        <c:scaling>
          <c:orientation val="minMax"/>
          <c:max val="17"/>
          <c:min val="1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Wind Speed (mph)</a:t>
                </a:r>
              </a:p>
            </c:rich>
          </c:tx>
          <c:layout>
            <c:manualLayout>
              <c:xMode val="edge"/>
              <c:yMode val="edge"/>
              <c:x val="1.2901603126947299E-2"/>
              <c:y val="0.32788286430027702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crossAx val="111536000"/>
        <c:crosses val="autoZero"/>
        <c:crossBetween val="between"/>
        <c:majorUnit val="2"/>
      </c:valAx>
    </c:plotArea>
    <c:legend>
      <c:legendPos val="r"/>
      <c:layout>
        <c:manualLayout>
          <c:xMode val="edge"/>
          <c:yMode val="edge"/>
          <c:x val="0.86080552880530203"/>
          <c:y val="3.5055572495351503E-2"/>
          <c:w val="0.100825166638343"/>
          <c:h val="0.109843057772676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9.1141171456132097E-2"/>
          <c:y val="3.5713770097259102E-2"/>
          <c:w val="0.88300857691933798"/>
          <c:h val="0.82858937159436097"/>
        </c:manualLayout>
      </c:layout>
      <c:lineChart>
        <c:grouping val="standard"/>
        <c:varyColors val="0"/>
        <c:ser>
          <c:idx val="0"/>
          <c:order val="0"/>
          <c:tx>
            <c:v>DBBB</c:v>
          </c:tx>
          <c:spPr>
            <a:ln w="19050"/>
          </c:spPr>
          <c:cat>
            <c:strRef>
              <c:f>'Data for Print'!$P$5:$P$28</c:f>
              <c:strCache>
                <c:ptCount val="24"/>
                <c:pt idx="0">
                  <c:v>12 AM</c:v>
                </c:pt>
                <c:pt idx="1">
                  <c:v>1 AM</c:v>
                </c:pt>
                <c:pt idx="2">
                  <c:v>2 AM</c:v>
                </c:pt>
                <c:pt idx="3">
                  <c:v>3 AM</c:v>
                </c:pt>
                <c:pt idx="4">
                  <c:v>4 AM</c:v>
                </c:pt>
                <c:pt idx="5">
                  <c:v>5 AM</c:v>
                </c:pt>
                <c:pt idx="6">
                  <c:v>6 AM</c:v>
                </c:pt>
                <c:pt idx="7">
                  <c:v>7 AM</c:v>
                </c:pt>
                <c:pt idx="8">
                  <c:v>8 AM</c:v>
                </c:pt>
                <c:pt idx="9">
                  <c:v>9 AM</c:v>
                </c:pt>
                <c:pt idx="10">
                  <c:v>10 AM</c:v>
                </c:pt>
                <c:pt idx="11">
                  <c:v>11 AM</c:v>
                </c:pt>
                <c:pt idx="12">
                  <c:v>12 PM</c:v>
                </c:pt>
                <c:pt idx="13">
                  <c:v>1 PM</c:v>
                </c:pt>
                <c:pt idx="14">
                  <c:v>2 PM</c:v>
                </c:pt>
                <c:pt idx="15">
                  <c:v>3 PM</c:v>
                </c:pt>
                <c:pt idx="16">
                  <c:v>4 PM</c:v>
                </c:pt>
                <c:pt idx="17">
                  <c:v>5 PM</c:v>
                </c:pt>
                <c:pt idx="18">
                  <c:v>6 PM</c:v>
                </c:pt>
                <c:pt idx="19">
                  <c:v>7 PM</c:v>
                </c:pt>
                <c:pt idx="20">
                  <c:v>8 PM</c:v>
                </c:pt>
                <c:pt idx="21">
                  <c:v>9 PM</c:v>
                </c:pt>
                <c:pt idx="22">
                  <c:v>10 PM</c:v>
                </c:pt>
                <c:pt idx="23">
                  <c:v>11 PM</c:v>
                </c:pt>
              </c:strCache>
            </c:strRef>
          </c:cat>
          <c:val>
            <c:numRef>
              <c:f>'SideBySide_8-20-09'!$M$33:$M$56</c:f>
              <c:numCache>
                <c:formatCode>General</c:formatCode>
                <c:ptCount val="24"/>
                <c:pt idx="0">
                  <c:v>209</c:v>
                </c:pt>
                <c:pt idx="1">
                  <c:v>248</c:v>
                </c:pt>
                <c:pt idx="2">
                  <c:v>218</c:v>
                </c:pt>
                <c:pt idx="3">
                  <c:v>195</c:v>
                </c:pt>
                <c:pt idx="4">
                  <c:v>212</c:v>
                </c:pt>
                <c:pt idx="5">
                  <c:v>193</c:v>
                </c:pt>
                <c:pt idx="6">
                  <c:v>215</c:v>
                </c:pt>
                <c:pt idx="7">
                  <c:v>185</c:v>
                </c:pt>
                <c:pt idx="8">
                  <c:v>195</c:v>
                </c:pt>
                <c:pt idx="9">
                  <c:v>209</c:v>
                </c:pt>
                <c:pt idx="10">
                  <c:v>166</c:v>
                </c:pt>
                <c:pt idx="11">
                  <c:v>170</c:v>
                </c:pt>
                <c:pt idx="12">
                  <c:v>167</c:v>
                </c:pt>
                <c:pt idx="13">
                  <c:v>169</c:v>
                </c:pt>
                <c:pt idx="14">
                  <c:v>165</c:v>
                </c:pt>
                <c:pt idx="15">
                  <c:v>170</c:v>
                </c:pt>
                <c:pt idx="16">
                  <c:v>187</c:v>
                </c:pt>
                <c:pt idx="17">
                  <c:v>186</c:v>
                </c:pt>
                <c:pt idx="18">
                  <c:v>177</c:v>
                </c:pt>
                <c:pt idx="19">
                  <c:v>194</c:v>
                </c:pt>
                <c:pt idx="20">
                  <c:v>175</c:v>
                </c:pt>
                <c:pt idx="21">
                  <c:v>174</c:v>
                </c:pt>
                <c:pt idx="22">
                  <c:v>181</c:v>
                </c:pt>
                <c:pt idx="23">
                  <c:v>188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984-4DD7-8BC3-6AB467EBEF7E}"/>
            </c:ext>
          </c:extLst>
        </c:ser>
        <c:ser>
          <c:idx val="1"/>
          <c:order val="1"/>
          <c:tx>
            <c:v>DLAU</c:v>
          </c:tx>
          <c:spPr>
            <a:ln w="19050">
              <a:solidFill>
                <a:srgbClr val="00B050"/>
              </a:solidFill>
            </a:ln>
          </c:spPr>
          <c:marker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cat>
            <c:strRef>
              <c:f>'Data for Print'!$P$5:$P$28</c:f>
              <c:strCache>
                <c:ptCount val="24"/>
                <c:pt idx="0">
                  <c:v>12 AM</c:v>
                </c:pt>
                <c:pt idx="1">
                  <c:v>1 AM</c:v>
                </c:pt>
                <c:pt idx="2">
                  <c:v>2 AM</c:v>
                </c:pt>
                <c:pt idx="3">
                  <c:v>3 AM</c:v>
                </c:pt>
                <c:pt idx="4">
                  <c:v>4 AM</c:v>
                </c:pt>
                <c:pt idx="5">
                  <c:v>5 AM</c:v>
                </c:pt>
                <c:pt idx="6">
                  <c:v>6 AM</c:v>
                </c:pt>
                <c:pt idx="7">
                  <c:v>7 AM</c:v>
                </c:pt>
                <c:pt idx="8">
                  <c:v>8 AM</c:v>
                </c:pt>
                <c:pt idx="9">
                  <c:v>9 AM</c:v>
                </c:pt>
                <c:pt idx="10">
                  <c:v>10 AM</c:v>
                </c:pt>
                <c:pt idx="11">
                  <c:v>11 AM</c:v>
                </c:pt>
                <c:pt idx="12">
                  <c:v>12 PM</c:v>
                </c:pt>
                <c:pt idx="13">
                  <c:v>1 PM</c:v>
                </c:pt>
                <c:pt idx="14">
                  <c:v>2 PM</c:v>
                </c:pt>
                <c:pt idx="15">
                  <c:v>3 PM</c:v>
                </c:pt>
                <c:pt idx="16">
                  <c:v>4 PM</c:v>
                </c:pt>
                <c:pt idx="17">
                  <c:v>5 PM</c:v>
                </c:pt>
                <c:pt idx="18">
                  <c:v>6 PM</c:v>
                </c:pt>
                <c:pt idx="19">
                  <c:v>7 PM</c:v>
                </c:pt>
                <c:pt idx="20">
                  <c:v>8 PM</c:v>
                </c:pt>
                <c:pt idx="21">
                  <c:v>9 PM</c:v>
                </c:pt>
                <c:pt idx="22">
                  <c:v>10 PM</c:v>
                </c:pt>
                <c:pt idx="23">
                  <c:v>11 PM</c:v>
                </c:pt>
              </c:strCache>
            </c:strRef>
          </c:cat>
          <c:val>
            <c:numRef>
              <c:f>'SideBySide_8-20-09'!$T$33:$T$56</c:f>
              <c:numCache>
                <c:formatCode>General</c:formatCode>
                <c:ptCount val="24"/>
                <c:pt idx="0">
                  <c:v>193</c:v>
                </c:pt>
                <c:pt idx="1">
                  <c:v>200</c:v>
                </c:pt>
                <c:pt idx="2">
                  <c:v>218</c:v>
                </c:pt>
                <c:pt idx="3">
                  <c:v>198</c:v>
                </c:pt>
                <c:pt idx="4">
                  <c:v>185</c:v>
                </c:pt>
                <c:pt idx="5">
                  <c:v>196</c:v>
                </c:pt>
                <c:pt idx="6">
                  <c:v>209</c:v>
                </c:pt>
                <c:pt idx="7">
                  <c:v>203</c:v>
                </c:pt>
                <c:pt idx="8">
                  <c:v>197</c:v>
                </c:pt>
                <c:pt idx="9">
                  <c:v>221</c:v>
                </c:pt>
                <c:pt idx="10">
                  <c:v>221</c:v>
                </c:pt>
                <c:pt idx="11">
                  <c:v>241</c:v>
                </c:pt>
                <c:pt idx="12">
                  <c:v>213</c:v>
                </c:pt>
                <c:pt idx="13">
                  <c:v>231</c:v>
                </c:pt>
                <c:pt idx="14">
                  <c:v>209</c:v>
                </c:pt>
                <c:pt idx="15">
                  <c:v>218</c:v>
                </c:pt>
                <c:pt idx="16">
                  <c:v>221</c:v>
                </c:pt>
                <c:pt idx="17">
                  <c:v>237</c:v>
                </c:pt>
                <c:pt idx="18">
                  <c:v>231</c:v>
                </c:pt>
                <c:pt idx="19">
                  <c:v>188</c:v>
                </c:pt>
                <c:pt idx="20">
                  <c:v>172</c:v>
                </c:pt>
                <c:pt idx="21">
                  <c:v>151</c:v>
                </c:pt>
                <c:pt idx="22">
                  <c:v>179</c:v>
                </c:pt>
                <c:pt idx="23">
                  <c:v>169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984-4DD7-8BC3-6AB467EBEF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1585152"/>
        <c:axId val="111608192"/>
      </c:lineChart>
      <c:catAx>
        <c:axId val="1115851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 dirty="0"/>
                  <a:t>Time of Day, 21 August 2009</a:t>
                </a:r>
              </a:p>
            </c:rich>
          </c:tx>
          <c:layout>
            <c:manualLayout>
              <c:xMode val="edge"/>
              <c:yMode val="edge"/>
              <c:x val="0.41787397787397801"/>
              <c:y val="0.9374362088082179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11608192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111608192"/>
        <c:scaling>
          <c:orientation val="minMax"/>
          <c:max val="255"/>
          <c:min val="145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Wind Direction (degrees)</a:t>
                </a:r>
              </a:p>
            </c:rich>
          </c:tx>
          <c:layout>
            <c:manualLayout>
              <c:xMode val="edge"/>
              <c:yMode val="edge"/>
              <c:x val="3.6207974003249602E-4"/>
              <c:y val="0.30457192850893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11585152"/>
        <c:crosses val="autoZero"/>
        <c:crossBetween val="between"/>
        <c:majorUnit val="10"/>
      </c:valAx>
    </c:plotArea>
    <c:legend>
      <c:legendPos val="r"/>
      <c:layout>
        <c:manualLayout>
          <c:xMode val="edge"/>
          <c:yMode val="edge"/>
          <c:x val="0.85641569803774498"/>
          <c:y val="6.14250302045578E-2"/>
          <c:w val="0.10111614836024301"/>
          <c:h val="0.109968293248782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D82B-F4AA-430D-8820-A0829EFB0E1E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B55E1-E716-4975-AB77-705224659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322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D82B-F4AA-430D-8820-A0829EFB0E1E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B55E1-E716-4975-AB77-705224659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016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D82B-F4AA-430D-8820-A0829EFB0E1E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B55E1-E716-4975-AB77-705224659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347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D82B-F4AA-430D-8820-A0829EFB0E1E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B55E1-E716-4975-AB77-705224659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200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D82B-F4AA-430D-8820-A0829EFB0E1E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B55E1-E716-4975-AB77-705224659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711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D82B-F4AA-430D-8820-A0829EFB0E1E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B55E1-E716-4975-AB77-705224659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737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D82B-F4AA-430D-8820-A0829EFB0E1E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B55E1-E716-4975-AB77-705224659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665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D82B-F4AA-430D-8820-A0829EFB0E1E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B55E1-E716-4975-AB77-705224659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239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D82B-F4AA-430D-8820-A0829EFB0E1E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B55E1-E716-4975-AB77-705224659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488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D82B-F4AA-430D-8820-A0829EFB0E1E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B55E1-E716-4975-AB77-705224659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137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D82B-F4AA-430D-8820-A0829EFB0E1E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B55E1-E716-4975-AB77-705224659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545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2D82B-F4AA-430D-8820-A0829EFB0E1E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6B55E1-E716-4975-AB77-705224659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84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image" Target="../media/image8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2.wmf"/><Relationship Id="rId4" Type="http://schemas.openxmlformats.org/officeDocument/2006/relationships/image" Target="../media/image6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.xml"/><Relationship Id="rId5" Type="http://schemas.openxmlformats.org/officeDocument/2006/relationships/image" Target="../media/image11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image" Target="../media/image11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3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6.xml"/><Relationship Id="rId5" Type="http://schemas.openxmlformats.org/officeDocument/2006/relationships/image" Target="../media/image11.jpe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3.pn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3.pn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package" Target="../embeddings/Microsoft_Excel_Worksheet.xlsx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pt-sgbkgr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309419"/>
              </p:ext>
            </p:extLst>
          </p:nvPr>
        </p:nvGraphicFramePr>
        <p:xfrm>
          <a:off x="530352" y="1574800"/>
          <a:ext cx="80010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778000" y="1308100"/>
            <a:ext cx="822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Figure 1. Air temperature data from DEOS stations DBBB and DLAU on 21 August 2009.</a:t>
            </a:r>
          </a:p>
        </p:txBody>
      </p:sp>
      <p:sp>
        <p:nvSpPr>
          <p:cNvPr id="13" name="TextBox 12"/>
          <p:cNvSpPr txBox="1"/>
          <p:nvPr/>
        </p:nvSpPr>
        <p:spPr>
          <a:xfrm rot="5400000">
            <a:off x="180975" y="6400800"/>
            <a:ext cx="2762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8</a:t>
            </a:r>
          </a:p>
        </p:txBody>
      </p:sp>
      <p:pic>
        <p:nvPicPr>
          <p:cNvPr id="2" name="Picture 1" descr="udlogo.wm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26" y="520828"/>
            <a:ext cx="904811" cy="368441"/>
          </a:xfrm>
          <a:prstGeom prst="rect">
            <a:avLst/>
          </a:prstGeom>
        </p:spPr>
      </p:pic>
      <p:pic>
        <p:nvPicPr>
          <p:cNvPr id="11" name="Picture 10" descr="bridge_agu_poste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447537"/>
            <a:ext cx="675476" cy="44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Oval 13"/>
          <p:cNvSpPr/>
          <p:nvPr/>
        </p:nvSpPr>
        <p:spPr>
          <a:xfrm>
            <a:off x="7425289" y="342348"/>
            <a:ext cx="1676400" cy="572052"/>
          </a:xfrm>
          <a:prstGeom prst="ellipse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3" descr="COSEE_NOW_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27037"/>
            <a:ext cx="1281295" cy="368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1790700" y="914400"/>
            <a:ext cx="3810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>
                <a:solidFill>
                  <a:srgbClr val="0E466C"/>
                </a:solidFill>
              </a:rPr>
              <a:t>Sea Breeze</a:t>
            </a:r>
            <a:endParaRPr lang="en-US" sz="2000" dirty="0">
              <a:solidFill>
                <a:srgbClr val="0E466C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0700" y="50800"/>
            <a:ext cx="464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kern="0" spc="400" dirty="0">
                <a:solidFill>
                  <a:schemeClr val="bg1"/>
                </a:solidFill>
              </a:rPr>
              <a:t>Delaware Sea Grant Data Activity</a:t>
            </a:r>
          </a:p>
        </p:txBody>
      </p:sp>
    </p:spTree>
    <p:extLst>
      <p:ext uri="{BB962C8B-B14F-4D97-AF65-F5344CB8AC3E}">
        <p14:creationId xmlns:p14="http://schemas.microsoft.com/office/powerpoint/2010/main" val="1739128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ppt-sgbkgrd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1" y="1105269"/>
            <a:ext cx="822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Figure 2. Relative humidity data from DEOS stations DBBB and DLAU on 21 August 2009.</a:t>
            </a: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5606157"/>
              </p:ext>
            </p:extLst>
          </p:nvPr>
        </p:nvGraphicFramePr>
        <p:xfrm>
          <a:off x="530352" y="1447800"/>
          <a:ext cx="80010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 rot="5400000">
            <a:off x="180975" y="6400800"/>
            <a:ext cx="2762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9</a:t>
            </a:r>
          </a:p>
        </p:txBody>
      </p:sp>
      <p:pic>
        <p:nvPicPr>
          <p:cNvPr id="3" name="Picture 2" descr="SeaGrant.wm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0733" y="249777"/>
            <a:ext cx="685800" cy="554556"/>
          </a:xfrm>
          <a:prstGeom prst="rect">
            <a:avLst/>
          </a:prstGeom>
        </p:spPr>
      </p:pic>
      <p:pic>
        <p:nvPicPr>
          <p:cNvPr id="10" name="Picture 9" descr="udlogo.wm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5802" y="403282"/>
            <a:ext cx="923774" cy="376163"/>
          </a:xfrm>
          <a:prstGeom prst="rect">
            <a:avLst/>
          </a:prstGeom>
        </p:spPr>
      </p:pic>
      <p:pic>
        <p:nvPicPr>
          <p:cNvPr id="6" name="Picture 3" descr="COSEE_NOW_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3933" y="402177"/>
            <a:ext cx="1219200" cy="350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bridge_agu_poste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5733" y="325977"/>
            <a:ext cx="642740" cy="423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457200" y="381000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b="1" kern="0" spc="400" dirty="0">
                <a:solidFill>
                  <a:srgbClr val="0E466C"/>
                </a:solidFill>
              </a:rPr>
              <a:t>Delaware Sea Grant Data Activity </a:t>
            </a:r>
          </a:p>
          <a:p>
            <a:r>
              <a:rPr lang="en-US" sz="2000" i="1" dirty="0">
                <a:solidFill>
                  <a:srgbClr val="0E466C"/>
                </a:solidFill>
              </a:rPr>
              <a:t>Sea Breeze</a:t>
            </a:r>
            <a:endParaRPr lang="en-US" sz="2000" dirty="0">
              <a:solidFill>
                <a:srgbClr val="0E466C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572000" y="838200"/>
            <a:ext cx="4572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277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1" y="955917"/>
            <a:ext cx="822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Figure 3. Wind speed data from DEOS stations DBBB and DLAU on 21 August 2009.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22" y="72834"/>
            <a:ext cx="667378" cy="541529"/>
          </a:xfrm>
          <a:prstGeom prst="rect">
            <a:avLst/>
          </a:prstGeom>
        </p:spPr>
      </p:pic>
      <p:pic>
        <p:nvPicPr>
          <p:cNvPr id="6" name="Picture 3" descr="COSEE_NOW_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6434" y="164959"/>
            <a:ext cx="1589964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bridge_agu_post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674" y="70294"/>
            <a:ext cx="838200" cy="55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9" t="5219" r="6511" b="5219"/>
          <a:stretch/>
        </p:blipFill>
        <p:spPr>
          <a:xfrm>
            <a:off x="1104904" y="156000"/>
            <a:ext cx="1096950" cy="457200"/>
          </a:xfrm>
          <a:prstGeom prst="rect">
            <a:avLst/>
          </a:prstGeom>
        </p:spPr>
      </p:pic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8733034"/>
              </p:ext>
            </p:extLst>
          </p:nvPr>
        </p:nvGraphicFramePr>
        <p:xfrm>
          <a:off x="530352" y="1298448"/>
          <a:ext cx="80010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0" name="TextBox 9"/>
          <p:cNvSpPr txBox="1"/>
          <p:nvPr/>
        </p:nvSpPr>
        <p:spPr>
          <a:xfrm rot="5400000">
            <a:off x="142682" y="6362508"/>
            <a:ext cx="352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4266455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1" y="955917"/>
            <a:ext cx="822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Figure 4. Wind direction data from DEOS stations DBBB and DLAU on 21 August 2009.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22" y="72834"/>
            <a:ext cx="667378" cy="541529"/>
          </a:xfrm>
          <a:prstGeom prst="rect">
            <a:avLst/>
          </a:prstGeom>
        </p:spPr>
      </p:pic>
      <p:pic>
        <p:nvPicPr>
          <p:cNvPr id="6" name="Picture 3" descr="COSEE_NOW_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6434" y="164959"/>
            <a:ext cx="1589964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bridge_agu_post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674" y="70294"/>
            <a:ext cx="838200" cy="55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9" t="5219" r="6511" b="5219"/>
          <a:stretch/>
        </p:blipFill>
        <p:spPr>
          <a:xfrm>
            <a:off x="1104904" y="156000"/>
            <a:ext cx="1096950" cy="457200"/>
          </a:xfrm>
          <a:prstGeom prst="rect">
            <a:avLst/>
          </a:prstGeom>
        </p:spPr>
      </p:pic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0857897"/>
              </p:ext>
            </p:extLst>
          </p:nvPr>
        </p:nvGraphicFramePr>
        <p:xfrm>
          <a:off x="323222" y="1371600"/>
          <a:ext cx="80010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cxnSp>
        <p:nvCxnSpPr>
          <p:cNvPr id="12" name="Straight Connector 11"/>
          <p:cNvCxnSpPr/>
          <p:nvPr/>
        </p:nvCxnSpPr>
        <p:spPr>
          <a:xfrm>
            <a:off x="1051932" y="2620444"/>
            <a:ext cx="719328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056377" y="4251579"/>
            <a:ext cx="719328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186284" y="2481944"/>
            <a:ext cx="8381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Southwest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82601" y="4113645"/>
            <a:ext cx="8381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South</a:t>
            </a:r>
          </a:p>
        </p:txBody>
      </p:sp>
      <p:sp>
        <p:nvSpPr>
          <p:cNvPr id="16" name="TextBox 15"/>
          <p:cNvSpPr txBox="1"/>
          <p:nvPr/>
        </p:nvSpPr>
        <p:spPr>
          <a:xfrm rot="5400000">
            <a:off x="142682" y="6362508"/>
            <a:ext cx="352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8659279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457201" y="955917"/>
            <a:ext cx="822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Figure 5. Air temperature data from DEOS stations DBBB and DLAU on 21 August 2009.</a:t>
            </a: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9616852"/>
              </p:ext>
            </p:extLst>
          </p:nvPr>
        </p:nvGraphicFramePr>
        <p:xfrm>
          <a:off x="530352" y="1298448"/>
          <a:ext cx="80010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22" y="72834"/>
            <a:ext cx="667378" cy="541529"/>
          </a:xfrm>
          <a:prstGeom prst="rect">
            <a:avLst/>
          </a:prstGeom>
        </p:spPr>
      </p:pic>
      <p:pic>
        <p:nvPicPr>
          <p:cNvPr id="9" name="Picture 3" descr="COSEE_NOW_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6434" y="164959"/>
            <a:ext cx="1589964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bridge_agu_poste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674" y="70294"/>
            <a:ext cx="838200" cy="55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9" t="5219" r="6511" b="5219"/>
          <a:stretch/>
        </p:blipFill>
        <p:spPr>
          <a:xfrm>
            <a:off x="1104904" y="156000"/>
            <a:ext cx="1096950" cy="4572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 rot="5400000">
            <a:off x="142682" y="6362508"/>
            <a:ext cx="352811" cy="27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73714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1" y="955917"/>
            <a:ext cx="822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Figure 6. Relative humidity data from DEOS stations DBBB and DLAU on 21 August 2009.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22" y="72834"/>
            <a:ext cx="667378" cy="541529"/>
          </a:xfrm>
          <a:prstGeom prst="rect">
            <a:avLst/>
          </a:prstGeom>
        </p:spPr>
      </p:pic>
      <p:pic>
        <p:nvPicPr>
          <p:cNvPr id="10" name="Picture 3" descr="COSEE_NOW_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6434" y="164959"/>
            <a:ext cx="1589964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bridge_agu_post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674" y="70294"/>
            <a:ext cx="838200" cy="55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9" t="5219" r="6511" b="5219"/>
          <a:stretch/>
        </p:blipFill>
        <p:spPr>
          <a:xfrm>
            <a:off x="1104904" y="156000"/>
            <a:ext cx="1096950" cy="457200"/>
          </a:xfrm>
          <a:prstGeom prst="rect">
            <a:avLst/>
          </a:prstGeom>
        </p:spPr>
      </p:pic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5223270"/>
              </p:ext>
            </p:extLst>
          </p:nvPr>
        </p:nvGraphicFramePr>
        <p:xfrm>
          <a:off x="530352" y="1298448"/>
          <a:ext cx="80010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TextBox 12"/>
          <p:cNvSpPr txBox="1"/>
          <p:nvPr/>
        </p:nvSpPr>
        <p:spPr>
          <a:xfrm rot="5400000">
            <a:off x="142682" y="6362508"/>
            <a:ext cx="352811" cy="27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9004358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6542617"/>
              </p:ext>
            </p:extLst>
          </p:nvPr>
        </p:nvGraphicFramePr>
        <p:xfrm>
          <a:off x="530352" y="1298448"/>
          <a:ext cx="80010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1" y="955917"/>
            <a:ext cx="822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Figure 7. Wind speed data from DEOS stations DBBB and DLAU on 21 August 2009.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22" y="72834"/>
            <a:ext cx="667378" cy="541529"/>
          </a:xfrm>
          <a:prstGeom prst="rect">
            <a:avLst/>
          </a:prstGeom>
        </p:spPr>
      </p:pic>
      <p:pic>
        <p:nvPicPr>
          <p:cNvPr id="7" name="Picture 3" descr="COSEE_NOW_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6434" y="164959"/>
            <a:ext cx="1589964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bridge_agu_poste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674" y="70294"/>
            <a:ext cx="838200" cy="55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9" t="5219" r="6511" b="5219"/>
          <a:stretch/>
        </p:blipFill>
        <p:spPr>
          <a:xfrm>
            <a:off x="1104904" y="156000"/>
            <a:ext cx="1096950" cy="4572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5400000">
            <a:off x="142682" y="6362508"/>
            <a:ext cx="352811" cy="27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5234576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1" y="955917"/>
            <a:ext cx="822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Figure 8. Wind direction data from DEOS stations DBBB and DLAU on 21 August 2009.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4637868"/>
              </p:ext>
            </p:extLst>
          </p:nvPr>
        </p:nvGraphicFramePr>
        <p:xfrm>
          <a:off x="304800" y="1298448"/>
          <a:ext cx="80010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9" name="Straight Connector 8"/>
          <p:cNvCxnSpPr/>
          <p:nvPr/>
        </p:nvCxnSpPr>
        <p:spPr>
          <a:xfrm>
            <a:off x="1034923" y="2551430"/>
            <a:ext cx="719328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039368" y="4182565"/>
            <a:ext cx="719328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169275" y="2412930"/>
            <a:ext cx="8381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Southwest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65592" y="4044631"/>
            <a:ext cx="8381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South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22" y="72834"/>
            <a:ext cx="667378" cy="541529"/>
          </a:xfrm>
          <a:prstGeom prst="rect">
            <a:avLst/>
          </a:prstGeom>
        </p:spPr>
      </p:pic>
      <p:pic>
        <p:nvPicPr>
          <p:cNvPr id="19" name="Picture 3" descr="COSEE_NOW_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6434" y="164959"/>
            <a:ext cx="1589964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9" descr="bridge_agu_poste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674" y="70294"/>
            <a:ext cx="838200" cy="55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9" t="5219" r="6511" b="5219"/>
          <a:stretch/>
        </p:blipFill>
        <p:spPr>
          <a:xfrm>
            <a:off x="1104904" y="156000"/>
            <a:ext cx="1096950" cy="4572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 rot="5400000">
            <a:off x="142682" y="6362508"/>
            <a:ext cx="352811" cy="27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434524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1266272"/>
              </p:ext>
            </p:extLst>
          </p:nvPr>
        </p:nvGraphicFramePr>
        <p:xfrm>
          <a:off x="477838" y="1163637"/>
          <a:ext cx="8201025" cy="5160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" name="Worksheet" r:id="rId3" imgW="8505757" imgH="5352960" progId="Excel.Sheet.12">
                  <p:embed/>
                </p:oleObj>
              </mc:Choice>
              <mc:Fallback>
                <p:oleObj name="Worksheet" r:id="rId3" imgW="8505757" imgH="535296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77838" y="1163637"/>
                        <a:ext cx="8201025" cy="5160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57201" y="817418"/>
            <a:ext cx="822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Table 1. Meteorological data from two Delaware Environmental Observing System (DEOS)  stations from 8 August, 2009.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22" y="72834"/>
            <a:ext cx="667378" cy="541529"/>
          </a:xfrm>
          <a:prstGeom prst="rect">
            <a:avLst/>
          </a:prstGeom>
        </p:spPr>
      </p:pic>
      <p:pic>
        <p:nvPicPr>
          <p:cNvPr id="17" name="Picture 3" descr="COSEE_NOW_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6434" y="164959"/>
            <a:ext cx="1589964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 descr="bridge_agu_poste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674" y="70294"/>
            <a:ext cx="838200" cy="55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9" t="5219" r="6511" b="5219"/>
          <a:stretch/>
        </p:blipFill>
        <p:spPr>
          <a:xfrm>
            <a:off x="1104904" y="156000"/>
            <a:ext cx="1096950" cy="457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5400000">
            <a:off x="142682" y="6362508"/>
            <a:ext cx="352811" cy="27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5732475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1118</TotalTime>
  <Words>278</Words>
  <Application>Microsoft Office PowerPoint</Application>
  <PresentationFormat>On-screen Show (4:3)</PresentationFormat>
  <Paragraphs>42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Office Theme</vt:lpstr>
      <vt:lpstr>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Christopher Petrone</dc:creator>
  <cp:lastModifiedBy>Christopher J. Petrone</cp:lastModifiedBy>
  <cp:revision>34</cp:revision>
  <dcterms:created xsi:type="dcterms:W3CDTF">2011-10-04T15:53:15Z</dcterms:created>
  <dcterms:modified xsi:type="dcterms:W3CDTF">2020-08-11T03:26:50Z</dcterms:modified>
</cp:coreProperties>
</file>