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8" r:id="rId4"/>
    <p:sldId id="265" r:id="rId5"/>
    <p:sldId id="279" r:id="rId6"/>
    <p:sldId id="264" r:id="rId7"/>
    <p:sldId id="291" r:id="rId8"/>
    <p:sldId id="283" r:id="rId9"/>
    <p:sldId id="284" r:id="rId10"/>
    <p:sldId id="285" r:id="rId11"/>
    <p:sldId id="286" r:id="rId12"/>
    <p:sldId id="287" r:id="rId13"/>
    <p:sldId id="275" r:id="rId14"/>
    <p:sldId id="289" r:id="rId15"/>
    <p:sldId id="288"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F53"/>
    <a:srgbClr val="3E5D57"/>
    <a:srgbClr val="1C57A5"/>
    <a:srgbClr val="FDA01A"/>
    <a:srgbClr val="7AB800"/>
    <a:srgbClr val="5BC6E8"/>
    <a:srgbClr val="983222"/>
    <a:srgbClr val="002B45"/>
    <a:srgbClr val="00B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589" autoAdjust="0"/>
  </p:normalViewPr>
  <p:slideViewPr>
    <p:cSldViewPr>
      <p:cViewPr varScale="1">
        <p:scale>
          <a:sx n="55" d="100"/>
          <a:sy n="55" d="100"/>
        </p:scale>
        <p:origin x="160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835"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1259B3-AF2D-4463-93BA-F7025FBFF385}" type="datetimeFigureOut">
              <a:rPr lang="en-US" smtClean="0"/>
              <a:pPr/>
              <a:t>7/11/2018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057E25-4470-4D77-9E6C-8613AF3523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latin typeface="Times New Roman" pitchFamily="18" charset="0"/>
                <a:ea typeface="ＭＳ Ｐゴシック"/>
                <a:cs typeface="ＭＳ Ｐゴシック"/>
              </a:rPr>
              <a:t>Most farms today, roughly 97%</a:t>
            </a:r>
            <a:r>
              <a:rPr lang="en-US" baseline="30000" dirty="0" smtClean="0">
                <a:latin typeface="Times New Roman" pitchFamily="18" charset="0"/>
                <a:ea typeface="ＭＳ Ｐゴシック"/>
                <a:cs typeface="ＭＳ Ｐゴシック"/>
              </a:rPr>
              <a:t>1</a:t>
            </a:r>
            <a:r>
              <a:rPr lang="en-US" dirty="0" smtClean="0">
                <a:latin typeface="Times New Roman" pitchFamily="18" charset="0"/>
                <a:ea typeface="ＭＳ Ｐゴシック"/>
                <a:cs typeface="ＭＳ Ｐゴシック"/>
              </a:rPr>
              <a:t>, are family farms. And despite the many perceived advantages of family businesses, it’s estimated that only:</a:t>
            </a:r>
            <a:br>
              <a:rPr lang="en-US" dirty="0" smtClean="0">
                <a:latin typeface="Times New Roman" pitchFamily="18" charset="0"/>
                <a:ea typeface="ＭＳ Ｐゴシック"/>
                <a:cs typeface="ＭＳ Ｐゴシック"/>
              </a:rPr>
            </a:br>
            <a:endParaRPr lang="en-US" dirty="0" smtClean="0">
              <a:latin typeface="Times New Roman" pitchFamily="18" charset="0"/>
              <a:ea typeface="ＭＳ Ｐゴシック"/>
              <a:cs typeface="ＭＳ Ｐゴシック"/>
            </a:endParaRPr>
          </a:p>
          <a:p>
            <a:pPr>
              <a:lnSpc>
                <a:spcPct val="80000"/>
              </a:lnSpc>
            </a:pPr>
            <a:r>
              <a:rPr lang="en-US" b="1" dirty="0" smtClean="0">
                <a:latin typeface="Times New Roman" pitchFamily="18" charset="0"/>
                <a:ea typeface="ＭＳ Ｐゴシック"/>
                <a:cs typeface="ＭＳ Ｐゴシック"/>
              </a:rPr>
              <a:t>30% </a:t>
            </a:r>
            <a:r>
              <a:rPr lang="en-US" dirty="0" smtClean="0">
                <a:latin typeface="Times New Roman" pitchFamily="18" charset="0"/>
                <a:ea typeface="ＭＳ Ｐゴシック"/>
                <a:cs typeface="ＭＳ Ｐゴシック"/>
              </a:rPr>
              <a:t>of family businesses pass to the second </a:t>
            </a:r>
            <a:r>
              <a:rPr lang="en-US" dirty="0" err="1" smtClean="0">
                <a:latin typeface="Times New Roman" pitchFamily="18" charset="0"/>
                <a:ea typeface="ＭＳ Ｐゴシック"/>
                <a:cs typeface="ＭＳ Ｐゴシック"/>
              </a:rPr>
              <a:t>generation</a:t>
            </a:r>
            <a:r>
              <a:rPr lang="en-US" baseline="30000" dirty="0" err="1" smtClean="0">
                <a:latin typeface="Times New Roman" pitchFamily="18" charset="0"/>
                <a:ea typeface="ＭＳ Ｐゴシック"/>
                <a:cs typeface="ＭＳ Ｐゴシック"/>
              </a:rPr>
              <a:t>2</a:t>
            </a:r>
            <a:r>
              <a:rPr lang="en-US" b="1" baseline="30000" dirty="0" smtClean="0">
                <a:latin typeface="Times New Roman" pitchFamily="18" charset="0"/>
                <a:ea typeface="ＭＳ Ｐゴシック"/>
                <a:cs typeface="ＭＳ Ｐゴシック"/>
              </a:rPr>
              <a:t> </a:t>
            </a:r>
          </a:p>
          <a:p>
            <a:pPr>
              <a:lnSpc>
                <a:spcPct val="80000"/>
              </a:lnSpc>
            </a:pPr>
            <a:r>
              <a:rPr lang="en-US" b="1" dirty="0" smtClean="0">
                <a:latin typeface="Times New Roman" pitchFamily="18" charset="0"/>
                <a:ea typeface="ＭＳ Ｐゴシック"/>
                <a:cs typeface="ＭＳ Ｐゴシック"/>
              </a:rPr>
              <a:t>12%</a:t>
            </a:r>
            <a:r>
              <a:rPr lang="en-US" dirty="0" smtClean="0">
                <a:latin typeface="Times New Roman" pitchFamily="18" charset="0"/>
                <a:ea typeface="ＭＳ Ｐゴシック"/>
                <a:cs typeface="ＭＳ Ｐゴシック"/>
              </a:rPr>
              <a:t> of family businesses pass to the third </a:t>
            </a:r>
            <a:r>
              <a:rPr lang="en-US" dirty="0" err="1" smtClean="0">
                <a:latin typeface="Times New Roman" pitchFamily="18" charset="0"/>
                <a:ea typeface="ＭＳ Ｐゴシック"/>
                <a:cs typeface="ＭＳ Ｐゴシック"/>
              </a:rPr>
              <a:t>generation</a:t>
            </a:r>
            <a:r>
              <a:rPr lang="en-US" baseline="30000" dirty="0" err="1" smtClean="0">
                <a:latin typeface="Times New Roman" pitchFamily="18" charset="0"/>
                <a:ea typeface="ＭＳ Ｐゴシック"/>
                <a:cs typeface="ＭＳ Ｐゴシック"/>
              </a:rPr>
              <a:t>2</a:t>
            </a:r>
            <a:r>
              <a:rPr lang="en-US" b="1" dirty="0" smtClean="0">
                <a:latin typeface="Times New Roman" pitchFamily="18" charset="0"/>
                <a:ea typeface="ＭＳ Ｐゴシック"/>
                <a:cs typeface="ＭＳ Ｐゴシック"/>
              </a:rPr>
              <a:t> </a:t>
            </a:r>
            <a:br>
              <a:rPr lang="en-US" b="1" dirty="0" smtClean="0">
                <a:latin typeface="Times New Roman" pitchFamily="18" charset="0"/>
                <a:ea typeface="ＭＳ Ｐゴシック"/>
                <a:cs typeface="ＭＳ Ｐゴシック"/>
              </a:rPr>
            </a:br>
            <a:r>
              <a:rPr lang="en-US" b="1" dirty="0" smtClean="0">
                <a:latin typeface="Times New Roman" pitchFamily="18" charset="0"/>
                <a:ea typeface="ＭＳ Ｐゴシック"/>
                <a:cs typeface="ＭＳ Ｐゴシック"/>
              </a:rPr>
              <a:t>3% </a:t>
            </a:r>
            <a:r>
              <a:rPr lang="en-US" dirty="0" smtClean="0">
                <a:latin typeface="Times New Roman" pitchFamily="18" charset="0"/>
                <a:ea typeface="ＭＳ Ｐゴシック"/>
                <a:cs typeface="ＭＳ Ｐゴシック"/>
              </a:rPr>
              <a:t>of family business reach the fourth </a:t>
            </a:r>
            <a:r>
              <a:rPr lang="en-US" dirty="0" err="1" smtClean="0">
                <a:latin typeface="Times New Roman" pitchFamily="18" charset="0"/>
                <a:ea typeface="ＭＳ Ｐゴシック"/>
                <a:cs typeface="ＭＳ Ｐゴシック"/>
              </a:rPr>
              <a:t>generation</a:t>
            </a:r>
            <a:r>
              <a:rPr lang="en-US" baseline="30000" dirty="0" err="1" smtClean="0">
                <a:latin typeface="Times New Roman" pitchFamily="18" charset="0"/>
                <a:ea typeface="ＭＳ Ｐゴシック"/>
                <a:cs typeface="ＭＳ Ｐゴシック"/>
              </a:rPr>
              <a:t>2</a:t>
            </a:r>
            <a:r>
              <a:rPr lang="en-US" b="1" dirty="0" smtClean="0">
                <a:latin typeface="Times New Roman" pitchFamily="18" charset="0"/>
                <a:ea typeface="ＭＳ Ｐゴシック"/>
                <a:cs typeface="ＭＳ Ｐゴシック"/>
              </a:rPr>
              <a:t> </a:t>
            </a:r>
          </a:p>
          <a:p>
            <a:pPr>
              <a:lnSpc>
                <a:spcPct val="80000"/>
              </a:lnSpc>
            </a:pPr>
            <a:endParaRPr lang="en-US" b="1" dirty="0" smtClean="0">
              <a:latin typeface="Times New Roman" pitchFamily="18" charset="0"/>
              <a:ea typeface="ＭＳ Ｐゴシック"/>
              <a:cs typeface="ＭＳ Ｐゴシック"/>
            </a:endParaRPr>
          </a:p>
          <a:p>
            <a:pPr>
              <a:lnSpc>
                <a:spcPct val="80000"/>
              </a:lnSpc>
            </a:pPr>
            <a:r>
              <a:rPr lang="en-US" dirty="0" smtClean="0">
                <a:latin typeface="Times New Roman" pitchFamily="18" charset="0"/>
                <a:ea typeface="ＭＳ Ｐゴシック"/>
                <a:cs typeface="ＭＳ Ｐゴシック"/>
              </a:rPr>
              <a:t>Hi. I’m ________________ with _________________ and I’m here today to talk to you about the importance of transition planning for farmers and ranchers. </a:t>
            </a:r>
          </a:p>
          <a:p>
            <a:pPr>
              <a:lnSpc>
                <a:spcPct val="80000"/>
              </a:lnSpc>
            </a:pPr>
            <a:endParaRPr lang="en-US" dirty="0" smtClean="0">
              <a:latin typeface="Times New Roman" pitchFamily="18" charset="0"/>
              <a:ea typeface="ＭＳ Ｐゴシック"/>
              <a:cs typeface="ＭＳ Ｐゴシック"/>
            </a:endParaRPr>
          </a:p>
          <a:p>
            <a:pPr>
              <a:lnSpc>
                <a:spcPct val="80000"/>
              </a:lnSpc>
            </a:pPr>
            <a:r>
              <a:rPr lang="en-US" sz="800" dirty="0" smtClean="0">
                <a:latin typeface="Times New Roman" pitchFamily="18" charset="0"/>
                <a:ea typeface="ＭＳ Ｐゴシック"/>
                <a:cs typeface="ＭＳ Ｐゴシック"/>
              </a:rPr>
              <a:t>1. </a:t>
            </a:r>
            <a:r>
              <a:rPr lang="en-US" dirty="0" smtClean="0">
                <a:latin typeface="Times New Roman" pitchFamily="18" charset="0"/>
                <a:ea typeface="ＭＳ Ｐゴシック"/>
                <a:cs typeface="ＭＳ Ｐゴシック"/>
              </a:rPr>
              <a:t>http://www.usda.gov/factbook/chapter3.htm#policy, (03/2011)</a:t>
            </a:r>
            <a:endParaRPr lang="en-US" sz="800" dirty="0" smtClean="0">
              <a:latin typeface="Times New Roman" pitchFamily="18" charset="0"/>
              <a:ea typeface="ＭＳ Ｐゴシック"/>
              <a:cs typeface="ＭＳ Ｐゴシック"/>
            </a:endParaRPr>
          </a:p>
          <a:p>
            <a:pPr>
              <a:lnSpc>
                <a:spcPct val="80000"/>
              </a:lnSpc>
            </a:pPr>
            <a:r>
              <a:rPr lang="en-US" sz="800" dirty="0" smtClean="0">
                <a:latin typeface="Times New Roman" pitchFamily="18" charset="0"/>
                <a:ea typeface="ＭＳ Ｐゴシック"/>
                <a:cs typeface="ＭＳ Ｐゴシック"/>
              </a:rPr>
              <a:t>2. </a:t>
            </a:r>
            <a:r>
              <a:rPr lang="en-US" dirty="0" smtClean="0">
                <a:latin typeface="Times New Roman" pitchFamily="18" charset="0"/>
                <a:ea typeface="ＭＳ Ｐゴシック"/>
                <a:cs typeface="ＭＳ Ｐゴシック"/>
              </a:rPr>
              <a:t>http://findarticles.com/p/articles/mi_m1TOL/is_9/ai_n25102493/, (03/2011)</a:t>
            </a:r>
            <a:endParaRPr lang="en-US" sz="800" dirty="0" smtClean="0">
              <a:latin typeface="Times New Roman" pitchFamily="18" charset="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ea typeface="ＭＳ Ｐゴシック"/>
                <a:cs typeface="ＭＳ Ｐゴシック"/>
              </a:rPr>
              <a:t>Next steps </a:t>
            </a:r>
          </a:p>
          <a:p>
            <a:r>
              <a:rPr lang="en-US" dirty="0" smtClean="0">
                <a:ea typeface="ＭＳ Ｐゴシック"/>
                <a:cs typeface="ＭＳ Ｐゴシック"/>
              </a:rPr>
              <a:t>If you want to give yourself a chance to reach your goals and objectives, you should consider starting right now. This is not about preparing for some distant time in the future.  This is about how you’re going to live and operate your business tomorrow and every day thereafter, so that your objectives are accomplished.</a:t>
            </a:r>
          </a:p>
          <a:p>
            <a:r>
              <a:rPr lang="en-US" dirty="0" smtClean="0">
                <a:ea typeface="ＭＳ Ｐゴシック"/>
                <a:cs typeface="ＭＳ Ｐゴシック"/>
              </a:rPr>
              <a:t>  </a:t>
            </a:r>
          </a:p>
          <a:p>
            <a:r>
              <a:rPr lang="en-US" dirty="0" smtClean="0">
                <a:ea typeface="ＭＳ Ｐゴシック"/>
                <a:cs typeface="ＭＳ Ｐゴシック"/>
              </a:rPr>
              <a:t>Deciding to begin, is the very first step. Generally, a farmer’s success is based on doing what a farmer does to be successful. A key idea is to get a person in </a:t>
            </a:r>
            <a:r>
              <a:rPr lang="en-US" dirty="0" err="1" smtClean="0">
                <a:ea typeface="ＭＳ Ｐゴシック"/>
                <a:cs typeface="ＭＳ Ｐゴシック"/>
              </a:rPr>
              <a:t>who’s</a:t>
            </a:r>
            <a:r>
              <a:rPr lang="en-US" dirty="0" smtClean="0">
                <a:ea typeface="ＭＳ Ｐゴシック"/>
                <a:cs typeface="ＭＳ Ｐゴシック"/>
              </a:rPr>
              <a:t> job is to be the transition planning quarterback, and from there put the rest of the members of the team together based on your needs and objectives. </a:t>
            </a:r>
          </a:p>
          <a:p>
            <a:endParaRPr lang="en-US" dirty="0" smtClean="0">
              <a:ea typeface="ＭＳ Ｐゴシック"/>
              <a:cs typeface="ＭＳ Ｐゴシック"/>
            </a:endParaRPr>
          </a:p>
          <a:p>
            <a:r>
              <a:rPr lang="en-US" dirty="0" smtClean="0">
                <a:ea typeface="ＭＳ Ｐゴシック"/>
                <a:cs typeface="ＭＳ Ｐゴシック"/>
              </a:rPr>
              <a:t>Nationwide also offers tools to help you evaluate your personal situation. </a:t>
            </a:r>
          </a:p>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ea typeface="ＭＳ Ｐゴシック"/>
                <a:cs typeface="ＭＳ Ｐゴシック"/>
              </a:rPr>
              <a:t>Thank you for your time today and if you have any questions or would like to schedule some time to talk, just give me a call.</a:t>
            </a:r>
          </a:p>
          <a:p>
            <a:endParaRPr lang="en-US" dirty="0" smtClean="0">
              <a:latin typeface="Times New Roman" pitchFamily="18" charset="0"/>
              <a:ea typeface="ＭＳ Ｐゴシック"/>
              <a:cs typeface="ＭＳ Ｐゴシック"/>
            </a:endParaRPr>
          </a:p>
          <a:p>
            <a:r>
              <a:rPr lang="en-US" dirty="0" smtClean="0">
                <a:latin typeface="Times New Roman" pitchFamily="18" charset="0"/>
                <a:ea typeface="ＭＳ Ｐゴシック"/>
                <a:cs typeface="ＭＳ Ｐゴシック"/>
              </a:rPr>
              <a:t>(Put in presenter and contact information).</a:t>
            </a:r>
          </a:p>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ea typeface="ＭＳ Ｐゴシック"/>
                <a:cs typeface="ＭＳ Ｐゴシック"/>
              </a:rPr>
              <a:t>But before we get started, there are a few important things you should know.</a:t>
            </a:r>
          </a:p>
          <a:p>
            <a:endParaRPr lang="en-US" dirty="0" smtClean="0">
              <a:latin typeface="Times New Roman" pitchFamily="18" charset="0"/>
              <a:ea typeface="ＭＳ Ｐゴシック"/>
              <a:cs typeface="ＭＳ Ｐゴシック"/>
            </a:endParaRPr>
          </a:p>
          <a:p>
            <a:r>
              <a:rPr lang="en-US" dirty="0" smtClean="0">
                <a:latin typeface="Times New Roman" pitchFamily="18" charset="0"/>
                <a:ea typeface="ＭＳ Ｐゴシック"/>
                <a:cs typeface="ＭＳ Ｐゴシック"/>
              </a:rPr>
              <a:t>READ SLIDE</a:t>
            </a:r>
          </a:p>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ea typeface="ＭＳ Ｐゴシック" charset="-128"/>
                <a:cs typeface="ＭＳ Ｐゴシック" charset="-128"/>
              </a:rPr>
              <a:t>It didn’t take long after reviewing the research and information to come to a pretty quick conclusion on the topic of our focus. We need to assist the farm families in transitioning threw the various transitions ultimately to the next generation.</a:t>
            </a:r>
          </a:p>
          <a:p>
            <a:endParaRPr lang="en-US" dirty="0" smtClean="0">
              <a:latin typeface="Arial" charset="0"/>
              <a:ea typeface="ＭＳ Ｐゴシック" charset="-128"/>
              <a:cs typeface="ＭＳ Ｐゴシック" charset="-128"/>
            </a:endParaRPr>
          </a:p>
          <a:p>
            <a:r>
              <a:rPr lang="en-US" dirty="0" smtClean="0">
                <a:latin typeface="Arial" charset="0"/>
                <a:ea typeface="ＭＳ Ｐゴシック" charset="-128"/>
                <a:cs typeface="ＭＳ Ｐゴシック" charset="-128"/>
              </a:rPr>
              <a:t>Here’s what the information shows us. There are 2.2 million farm operations in the United States. 97% of them are family run businesses. You cannot talk about farms in the United States without talking about family. This presentation will contain a strong element about how the family fits into the farm operation and farm transition process. </a:t>
            </a:r>
          </a:p>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t>Let’s take a few minutes and</a:t>
            </a:r>
            <a:r>
              <a:rPr lang="en-US" altLang="en-US" baseline="0" dirty="0" smtClean="0"/>
              <a:t> watch a 3 minute video.  This clip does a great job of introducing the program to prospects and why Nationwide has created Land As Your Legacy.  </a:t>
            </a:r>
          </a:p>
          <a:p>
            <a:endParaRPr lang="en-US" altLang="en-US" baseline="0" dirty="0" smtClean="0"/>
          </a:p>
          <a:p>
            <a:r>
              <a:rPr lang="en-US" altLang="en-US" baseline="0" dirty="0" smtClean="0"/>
              <a:t>(click on image. Takes you to </a:t>
            </a:r>
            <a:r>
              <a:rPr lang="en-US" altLang="en-US" baseline="0" dirty="0" err="1" smtClean="0"/>
              <a:t>LAYL</a:t>
            </a:r>
            <a:r>
              <a:rPr lang="en-US" altLang="en-US" baseline="0" dirty="0" smtClean="0"/>
              <a:t> site on nationwide.com. Play video from there)</a:t>
            </a:r>
            <a:endParaRPr lang="en-US" altLang="en-US" dirty="0" smtClean="0"/>
          </a:p>
        </p:txBody>
      </p:sp>
      <p:sp>
        <p:nvSpPr>
          <p:cNvPr id="4" name="Slide Number Placeholder 3"/>
          <p:cNvSpPr>
            <a:spLocks noGrp="1"/>
          </p:cNvSpPr>
          <p:nvPr>
            <p:ph type="sldNum" sz="quarter" idx="10"/>
          </p:nvPr>
        </p:nvSpPr>
        <p:spPr/>
        <p:txBody>
          <a:bodyPr/>
          <a:lstStyle/>
          <a:p>
            <a:fld id="{18057E25-4470-4D77-9E6C-8613AF3523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Times New Roman" pitchFamily="18" charset="0"/>
                <a:ea typeface="ＭＳ Ｐゴシック"/>
                <a:cs typeface="ＭＳ Ｐゴシック"/>
              </a:rPr>
              <a:t>Why Nationwide? </a:t>
            </a:r>
          </a:p>
          <a:p>
            <a:endParaRPr lang="en-US" dirty="0" smtClean="0">
              <a:latin typeface="Times New Roman" pitchFamily="18" charset="0"/>
              <a:ea typeface="ＭＳ Ｐゴシック"/>
              <a:cs typeface="ＭＳ Ｐゴシック"/>
            </a:endParaRPr>
          </a:p>
          <a:p>
            <a:r>
              <a:rPr lang="en-US" dirty="0" smtClean="0">
                <a:latin typeface="Times New Roman" pitchFamily="18" charset="0"/>
                <a:ea typeface="ＭＳ Ｐゴシック"/>
                <a:cs typeface="ＭＳ Ｐゴシック"/>
              </a:rPr>
              <a:t>We have a long-term relationship with the farming community:</a:t>
            </a:r>
          </a:p>
          <a:p>
            <a:endParaRPr lang="en-US" dirty="0" smtClean="0">
              <a:latin typeface="Times New Roman" pitchFamily="18" charset="0"/>
              <a:ea typeface="ＭＳ Ｐゴシック"/>
              <a:cs typeface="ＭＳ Ｐゴシック"/>
            </a:endParaRPr>
          </a:p>
          <a:p>
            <a:r>
              <a:rPr lang="en-US" dirty="0" smtClean="0">
                <a:latin typeface="Times New Roman" pitchFamily="18" charset="0"/>
                <a:ea typeface="ＭＳ Ｐゴシック"/>
                <a:cs typeface="ＭＳ Ｐゴシック"/>
              </a:rPr>
              <a:t>9</a:t>
            </a:r>
            <a:r>
              <a:rPr lang="en-US" baseline="0" dirty="0" smtClean="0">
                <a:latin typeface="Times New Roman" pitchFamily="18" charset="0"/>
                <a:ea typeface="ＭＳ Ｐゴシック"/>
                <a:cs typeface="ＭＳ Ｐゴシック"/>
              </a:rPr>
              <a:t> of Nationwide’s board members are active farmers including our chairman Tim Corcoran.</a:t>
            </a:r>
            <a:endParaRPr lang="en-US" dirty="0" smtClean="0">
              <a:latin typeface="Times New Roman" pitchFamily="18" charset="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18057E25-4470-4D77-9E6C-8613AF3523F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latin typeface="Times New Roman" pitchFamily="18" charset="0"/>
                <a:ea typeface="ＭＳ Ｐゴシック"/>
                <a:cs typeface="ＭＳ Ｐゴシック"/>
              </a:rPr>
              <a:t>In 1926, Ohio Farm Bureau leaders launched Farm Bureau Mutual with $10,000 of borrowed capital and a promise to serve members with high quality, affordable insurance. </a:t>
            </a:r>
          </a:p>
          <a:p>
            <a:pPr>
              <a:buFontTx/>
              <a:buChar char="•"/>
            </a:pPr>
            <a:r>
              <a:rPr lang="en-US" dirty="0" smtClean="0">
                <a:latin typeface="Times New Roman" pitchFamily="18" charset="0"/>
                <a:ea typeface="ＭＳ Ｐゴシック"/>
                <a:cs typeface="ＭＳ Ｐゴシック"/>
              </a:rPr>
              <a:t>In 1955, the name of Nationwide was adopted to reflect growth goals, but the original promise has remained – along with our commitment to serve people in agriculture.</a:t>
            </a:r>
          </a:p>
          <a:p>
            <a:pPr>
              <a:buFontTx/>
              <a:buChar char="•"/>
            </a:pPr>
            <a:r>
              <a:rPr lang="en-US" dirty="0" smtClean="0">
                <a:latin typeface="Times New Roman" pitchFamily="18" charset="0"/>
                <a:ea typeface="ＭＳ Ｐゴシック"/>
                <a:cs typeface="ＭＳ Ｐゴシック"/>
              </a:rPr>
              <a:t>In 1982 Nationwide acquired Farmland Insurance and that is</a:t>
            </a:r>
            <a:r>
              <a:rPr lang="en-US" baseline="0" dirty="0" smtClean="0">
                <a:latin typeface="Times New Roman" pitchFamily="18" charset="0"/>
                <a:ea typeface="ＭＳ Ｐゴシック"/>
                <a:cs typeface="ＭＳ Ｐゴシック"/>
              </a:rPr>
              <a:t> now Nationwide Agribusiness, the country’s leading farm insurer.</a:t>
            </a:r>
          </a:p>
          <a:p>
            <a:pPr>
              <a:buFontTx/>
              <a:buChar char="•"/>
            </a:pPr>
            <a:r>
              <a:rPr lang="en-US" baseline="0" dirty="0" smtClean="0">
                <a:latin typeface="Times New Roman" pitchFamily="18" charset="0"/>
                <a:ea typeface="ＭＳ Ｐゴシック"/>
                <a:cs typeface="ＭＳ Ｐゴシック"/>
              </a:rPr>
              <a:t>In 2011 Land As Your Legacy was launched to support farmers and ranchers when transitioning their operation to the next generation.</a:t>
            </a:r>
            <a:endParaRPr lang="en-US" dirty="0" smtClean="0">
              <a:latin typeface="Times New Roman" pitchFamily="18" charset="0"/>
              <a:ea typeface="ＭＳ Ｐゴシック"/>
              <a:cs typeface="ＭＳ Ｐゴシック"/>
            </a:endParaRPr>
          </a:p>
          <a:p>
            <a:pPr>
              <a:buFontTx/>
              <a:buChar char="•"/>
            </a:pPr>
            <a:r>
              <a:rPr lang="en-US" dirty="0" smtClean="0">
                <a:latin typeface="Times New Roman" pitchFamily="18" charset="0"/>
                <a:ea typeface="ＭＳ Ｐゴシック"/>
                <a:cs typeface="ＭＳ Ｐゴシック"/>
              </a:rPr>
              <a:t>Today, Nationwide Agribusiness is America’s number-one farm insurer, supported by a network of Nationwide and Independent Insurance Agents serving customers coast-to-coast. </a:t>
            </a:r>
          </a:p>
          <a:p>
            <a:pPr>
              <a:buFontTx/>
              <a:buChar char="•"/>
            </a:pPr>
            <a:r>
              <a:rPr lang="en-US" dirty="0" smtClean="0">
                <a:latin typeface="Times New Roman" pitchFamily="18" charset="0"/>
                <a:ea typeface="ＭＳ Ｐゴシック"/>
                <a:cs typeface="ＭＳ Ｐゴシック"/>
              </a:rPr>
              <a:t>Nationwide is also supported by nine Farm Bureaus and two regional farm cooperatives that sponsor and endorse the company.</a:t>
            </a:r>
          </a:p>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057E25-4470-4D77-9E6C-8613AF3523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EB721-DD06-484F-BF56-AC5FBF235494}"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EB721-DD06-484F-BF56-AC5FBF235494}"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EB721-DD06-484F-BF56-AC5FBF235494}"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EB721-DD06-484F-BF56-AC5FBF235494}"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EB721-DD06-484F-BF56-AC5FBF235494}"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3EB721-DD06-484F-BF56-AC5FBF235494}"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EB721-DD06-484F-BF56-AC5FBF235494}" type="datetimeFigureOut">
              <a:rPr lang="en-US" smtClean="0"/>
              <a:pPr/>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EB721-DD06-484F-BF56-AC5FBF235494}" type="datetimeFigureOut">
              <a:rPr lang="en-US" smtClean="0"/>
              <a:pPr/>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EB721-DD06-484F-BF56-AC5FBF235494}" type="datetimeFigureOut">
              <a:rPr lang="en-US" smtClean="0"/>
              <a:pPr/>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EB721-DD06-484F-BF56-AC5FBF235494}"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EB721-DD06-484F-BF56-AC5FBF235494}" type="datetimeFigureOut">
              <a:rPr lang="en-US" smtClean="0"/>
              <a:pPr/>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178992-9705-4367-B86B-99B6629823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EB721-DD06-484F-BF56-AC5FBF235494}" type="datetimeFigureOut">
              <a:rPr lang="en-US" smtClean="0"/>
              <a:pPr/>
              <a:t>7/11/2018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78992-9705-4367-B86B-99B6629823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www.nationwide.com/farmer-estate-planning.jsp?NWOSS=land+as+your+legacy&amp;NWOSSPos=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5.tiff"/><Relationship Id="rId7" Type="http://schemas.openxmlformats.org/officeDocument/2006/relationships/image" Target="../media/image11.tiff"/><Relationship Id="rId12"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tiff"/><Relationship Id="rId11" Type="http://schemas.openxmlformats.org/officeDocument/2006/relationships/image" Target="../media/image15.tiff"/><Relationship Id="rId5" Type="http://schemas.openxmlformats.org/officeDocument/2006/relationships/image" Target="../media/image9.tiff"/><Relationship Id="rId10" Type="http://schemas.openxmlformats.org/officeDocument/2006/relationships/image" Target="../media/image14.tiff"/><Relationship Id="rId4" Type="http://schemas.openxmlformats.org/officeDocument/2006/relationships/image" Target="../media/image8.tiff"/><Relationship Id="rId9"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tiff"/><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6400800"/>
            <a:ext cx="6096000" cy="400110"/>
          </a:xfrm>
          <a:prstGeom prst="rect">
            <a:avLst/>
          </a:prstGeom>
          <a:noFill/>
        </p:spPr>
        <p:txBody>
          <a:bodyPr wrap="square" rtlCol="0">
            <a:spAutoFit/>
          </a:bodyPr>
          <a:lstStyle/>
          <a:p>
            <a:r>
              <a:rPr lang="en-US" sz="1000" dirty="0" smtClean="0">
                <a:latin typeface="Arial" pitchFamily="34" charset="0"/>
                <a:cs typeface="Arial" pitchFamily="34" charset="0"/>
              </a:rPr>
              <a:t>Nationwide, the Nationwide N and Eagle, Nationwide is on your side and Land As Your Legacy are service marks of Nationwide Mutual Insurance Company. © 2015 Nationwide</a:t>
            </a:r>
          </a:p>
        </p:txBody>
      </p:sp>
      <p:sp>
        <p:nvSpPr>
          <p:cNvPr id="5" name="TextBox 4"/>
          <p:cNvSpPr txBox="1"/>
          <p:nvPr/>
        </p:nvSpPr>
        <p:spPr>
          <a:xfrm>
            <a:off x="457200" y="4605516"/>
            <a:ext cx="5715000" cy="1261884"/>
          </a:xfrm>
          <a:prstGeom prst="rect">
            <a:avLst/>
          </a:prstGeom>
          <a:noFill/>
        </p:spPr>
        <p:txBody>
          <a:bodyPr wrap="square" rtlCol="0">
            <a:spAutoFit/>
          </a:bodyPr>
          <a:lstStyle/>
          <a:p>
            <a:r>
              <a:rPr lang="en-US" sz="3800" dirty="0" smtClean="0">
                <a:solidFill>
                  <a:schemeClr val="bg1"/>
                </a:solidFill>
                <a:latin typeface="Arial" pitchFamily="34" charset="0"/>
                <a:cs typeface="Arial" pitchFamily="34" charset="0"/>
              </a:rPr>
              <a:t>Why transition planning may be right for you</a:t>
            </a:r>
            <a:endParaRPr lang="en-US" sz="3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8600"/>
            <a:ext cx="7924800" cy="1200329"/>
          </a:xfrm>
          <a:prstGeom prst="rect">
            <a:avLst/>
          </a:prstGeom>
          <a:noFill/>
          <a:ln>
            <a:noFill/>
          </a:ln>
        </p:spPr>
        <p:txBody>
          <a:bodyPr wrap="square" rtlCol="0">
            <a:spAutoFit/>
          </a:bodyPr>
          <a:lstStyle/>
          <a:p>
            <a:pPr algn="ctr"/>
            <a:r>
              <a:rPr lang="en-US" sz="3600" dirty="0" smtClean="0">
                <a:solidFill>
                  <a:srgbClr val="4D4F53"/>
                </a:solidFill>
                <a:latin typeface="Arial" pitchFamily="34" charset="0"/>
                <a:cs typeface="Arial" pitchFamily="34" charset="0"/>
              </a:rPr>
              <a:t>Need for farm and ranch</a:t>
            </a:r>
          </a:p>
          <a:p>
            <a:pPr algn="ctr"/>
            <a:r>
              <a:rPr lang="en-US" sz="3600" dirty="0" smtClean="0">
                <a:solidFill>
                  <a:srgbClr val="4D4F53"/>
                </a:solidFill>
                <a:latin typeface="Arial" pitchFamily="34" charset="0"/>
                <a:cs typeface="Arial" pitchFamily="34" charset="0"/>
              </a:rPr>
              <a:t>transition planning</a:t>
            </a:r>
          </a:p>
        </p:txBody>
      </p:sp>
      <p:sp>
        <p:nvSpPr>
          <p:cNvPr id="5" name="Slide Number Placeholder 4"/>
          <p:cNvSpPr txBox="1">
            <a:spLocks/>
          </p:cNvSpPr>
          <p:nvPr/>
        </p:nvSpPr>
        <p:spPr>
          <a:xfrm>
            <a:off x="76200" y="6492875"/>
            <a:ext cx="609600" cy="365125"/>
          </a:xfrm>
          <a:prstGeom prst="rect">
            <a:avLst/>
          </a:prstGeom>
        </p:spPr>
        <p:txBody>
          <a:bodyPr/>
          <a:lstStyle/>
          <a:p>
            <a:pPr fontAlgn="base">
              <a:spcBef>
                <a:spcPct val="0"/>
              </a:spcBef>
              <a:spcAft>
                <a:spcPct val="0"/>
              </a:spcAft>
              <a:defRPr/>
            </a:pPr>
            <a:fld id="{1472FD0E-8539-4FCB-9329-76E4430CC691}" type="slidenum">
              <a:rPr lang="en-US" sz="1200" smtClean="0">
                <a:solidFill>
                  <a:prstClr val="black"/>
                </a:solidFill>
                <a:latin typeface="Arial" charset="0"/>
                <a:ea typeface="ＭＳ Ｐゴシック" pitchFamily="34" charset="-128"/>
              </a:rPr>
              <a:pPr fontAlgn="base">
                <a:spcBef>
                  <a:spcPct val="0"/>
                </a:spcBef>
                <a:spcAft>
                  <a:spcPct val="0"/>
                </a:spcAft>
                <a:defRPr/>
              </a:pPr>
              <a:t>10</a:t>
            </a:fld>
            <a:endParaRPr lang="en-US" sz="1200" dirty="0">
              <a:solidFill>
                <a:prstClr val="black"/>
              </a:solidFill>
              <a:latin typeface="Arial" charset="0"/>
              <a:ea typeface="ＭＳ Ｐゴシック" pitchFamily="34" charset="-128"/>
            </a:endParaRPr>
          </a:p>
        </p:txBody>
      </p:sp>
      <p:cxnSp>
        <p:nvCxnSpPr>
          <p:cNvPr id="9" name="Straight Connector 8"/>
          <p:cNvCxnSpPr/>
          <p:nvPr/>
        </p:nvCxnSpPr>
        <p:spPr>
          <a:xfrm>
            <a:off x="1219200" y="228600"/>
            <a:ext cx="5486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1524000"/>
            <a:ext cx="5486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28601" y="1828800"/>
            <a:ext cx="7315200" cy="4419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FDA01A"/>
              </a:buClr>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Transition planning can help with:</a:t>
            </a:r>
          </a:p>
          <a:p>
            <a:pPr marL="742950" marR="0" lvl="1" indent="-285750" algn="l" defTabSz="914400" rtl="0" eaLnBrk="1" fontAlgn="auto" latinLnBrk="0" hangingPunct="1">
              <a:lnSpc>
                <a:spcPct val="100000"/>
              </a:lnSpc>
              <a:spcBef>
                <a:spcPct val="20000"/>
              </a:spcBef>
              <a:spcAft>
                <a:spcPts val="0"/>
              </a:spcAft>
              <a:buClr>
                <a:srgbClr val="FDA01A"/>
              </a:buClr>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Preserving a legacy</a:t>
            </a:r>
          </a:p>
          <a:p>
            <a:pPr marL="742950" marR="0" lvl="1" indent="-285750" algn="l" defTabSz="914400" rtl="0" eaLnBrk="1" fontAlgn="auto" latinLnBrk="0" hangingPunct="1">
              <a:lnSpc>
                <a:spcPct val="100000"/>
              </a:lnSpc>
              <a:spcBef>
                <a:spcPct val="20000"/>
              </a:spcBef>
              <a:spcAft>
                <a:spcPts val="0"/>
              </a:spcAft>
              <a:buClr>
                <a:srgbClr val="FDA01A"/>
              </a:buClr>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Safeguarding the value in an operation</a:t>
            </a:r>
          </a:p>
          <a:p>
            <a:pPr marL="742950" marR="0" lvl="1" indent="-285750" algn="l" defTabSz="914400" rtl="0" eaLnBrk="1" fontAlgn="auto" latinLnBrk="0" hangingPunct="1">
              <a:lnSpc>
                <a:spcPct val="100000"/>
              </a:lnSpc>
              <a:spcBef>
                <a:spcPct val="20000"/>
              </a:spcBef>
              <a:spcAft>
                <a:spcPts val="0"/>
              </a:spcAft>
              <a:buClr>
                <a:srgbClr val="FDA01A"/>
              </a:buClr>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Setting up an orderly transition of ownership</a:t>
            </a:r>
          </a:p>
          <a:p>
            <a:pPr marL="742950" marR="0" lvl="1" indent="-285750" algn="l" defTabSz="914400" rtl="0" eaLnBrk="1" fontAlgn="auto" latinLnBrk="0" hangingPunct="1">
              <a:lnSpc>
                <a:spcPct val="100000"/>
              </a:lnSpc>
              <a:spcBef>
                <a:spcPct val="20000"/>
              </a:spcBef>
              <a:spcAft>
                <a:spcPts val="0"/>
              </a:spcAft>
              <a:buClr>
                <a:srgbClr val="FDA01A"/>
              </a:buClr>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Providing education on financial basics</a:t>
            </a:r>
          </a:p>
          <a:p>
            <a:pPr marL="742950" marR="0" lvl="1" indent="-285750" algn="l" defTabSz="914400" rtl="0" eaLnBrk="1" fontAlgn="auto" latinLnBrk="0" hangingPunct="1">
              <a:lnSpc>
                <a:spcPct val="100000"/>
              </a:lnSpc>
              <a:spcBef>
                <a:spcPct val="20000"/>
              </a:spcBef>
              <a:spcAft>
                <a:spcPts val="0"/>
              </a:spcAft>
              <a:buClr>
                <a:srgbClr val="FDA01A"/>
              </a:buClr>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Turning non-liquid assets into cash to cover taxes and expenses</a:t>
            </a:r>
          </a:p>
          <a:p>
            <a:pPr marL="742950" marR="0" lvl="1" indent="-285750" algn="l" defTabSz="914400" rtl="0" eaLnBrk="1" fontAlgn="auto" latinLnBrk="0" hangingPunct="1">
              <a:lnSpc>
                <a:spcPct val="100000"/>
              </a:lnSpc>
              <a:spcBef>
                <a:spcPct val="0"/>
              </a:spcBef>
              <a:spcAft>
                <a:spcPts val="1200"/>
              </a:spcAft>
              <a:buClr>
                <a:srgbClr val="FDA01A"/>
              </a:buClr>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Identifying and managing risks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04800"/>
            <a:ext cx="7696200" cy="1077218"/>
          </a:xfrm>
          <a:prstGeom prst="rect">
            <a:avLst/>
          </a:prstGeom>
          <a:noFill/>
          <a:ln>
            <a:noFill/>
          </a:ln>
        </p:spPr>
        <p:txBody>
          <a:bodyPr wrap="square" rtlCol="0">
            <a:spAutoFit/>
          </a:bodyPr>
          <a:lstStyle/>
          <a:p>
            <a:pPr algn="ctr"/>
            <a:r>
              <a:rPr lang="en-US" sz="3200" dirty="0" smtClean="0">
                <a:solidFill>
                  <a:srgbClr val="4D4F53"/>
                </a:solidFill>
                <a:latin typeface="Arial" pitchFamily="34" charset="0"/>
                <a:cs typeface="Arial" pitchFamily="34" charset="0"/>
              </a:rPr>
              <a:t>5 key phases of</a:t>
            </a:r>
          </a:p>
          <a:p>
            <a:pPr algn="ctr"/>
            <a:r>
              <a:rPr lang="en-US" sz="3200" dirty="0" smtClean="0">
                <a:solidFill>
                  <a:srgbClr val="4D4F53"/>
                </a:solidFill>
                <a:latin typeface="Arial" pitchFamily="34" charset="0"/>
                <a:cs typeface="Arial" pitchFamily="34" charset="0"/>
              </a:rPr>
              <a:t>Land As Your Legacy</a:t>
            </a:r>
          </a:p>
        </p:txBody>
      </p:sp>
      <p:sp>
        <p:nvSpPr>
          <p:cNvPr id="5" name="Slide Number Placeholder 4"/>
          <p:cNvSpPr txBox="1">
            <a:spLocks/>
          </p:cNvSpPr>
          <p:nvPr/>
        </p:nvSpPr>
        <p:spPr>
          <a:xfrm>
            <a:off x="76200" y="6492875"/>
            <a:ext cx="609600" cy="365125"/>
          </a:xfrm>
          <a:prstGeom prst="rect">
            <a:avLst/>
          </a:prstGeom>
        </p:spPr>
        <p:txBody>
          <a:bodyPr/>
          <a:lstStyle/>
          <a:p>
            <a:pPr fontAlgn="base">
              <a:spcBef>
                <a:spcPct val="0"/>
              </a:spcBef>
              <a:spcAft>
                <a:spcPct val="0"/>
              </a:spcAft>
              <a:defRPr/>
            </a:pPr>
            <a:fld id="{1472FD0E-8539-4FCB-9329-76E4430CC691}" type="slidenum">
              <a:rPr lang="en-US" sz="1200" smtClean="0">
                <a:solidFill>
                  <a:prstClr val="black"/>
                </a:solidFill>
                <a:latin typeface="Arial" charset="0"/>
                <a:ea typeface="ＭＳ Ｐゴシック" pitchFamily="34" charset="-128"/>
              </a:rPr>
              <a:pPr fontAlgn="base">
                <a:spcBef>
                  <a:spcPct val="0"/>
                </a:spcBef>
                <a:spcAft>
                  <a:spcPct val="0"/>
                </a:spcAft>
                <a:defRPr/>
              </a:pPr>
              <a:t>11</a:t>
            </a:fld>
            <a:endParaRPr lang="en-US" sz="1200" dirty="0">
              <a:solidFill>
                <a:prstClr val="black"/>
              </a:solidFill>
              <a:latin typeface="Arial" charset="0"/>
              <a:ea typeface="ＭＳ Ｐゴシック" pitchFamily="34" charset="-128"/>
            </a:endParaRPr>
          </a:p>
        </p:txBody>
      </p:sp>
      <p:cxnSp>
        <p:nvCxnSpPr>
          <p:cNvPr id="10" name="Straight Connector 9"/>
          <p:cNvCxnSpPr/>
          <p:nvPr/>
        </p:nvCxnSpPr>
        <p:spPr>
          <a:xfrm>
            <a:off x="1828800" y="1447800"/>
            <a:ext cx="3962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28800" y="304800"/>
            <a:ext cx="3962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grpSp>
        <p:nvGrpSpPr>
          <p:cNvPr id="27" name="Group 16"/>
          <p:cNvGrpSpPr/>
          <p:nvPr/>
        </p:nvGrpSpPr>
        <p:grpSpPr>
          <a:xfrm>
            <a:off x="228600" y="1600200"/>
            <a:ext cx="457200" cy="457200"/>
            <a:chOff x="457200" y="1905000"/>
            <a:chExt cx="457200" cy="457200"/>
          </a:xfrm>
        </p:grpSpPr>
        <p:sp>
          <p:nvSpPr>
            <p:cNvPr id="31" name="Oval 30"/>
            <p:cNvSpPr/>
            <p:nvPr/>
          </p:nvSpPr>
          <p:spPr>
            <a:xfrm>
              <a:off x="457200" y="1905000"/>
              <a:ext cx="457200" cy="457200"/>
            </a:xfrm>
            <a:prstGeom prst="ellipse">
              <a:avLst/>
            </a:prstGeom>
            <a:solidFill>
              <a:srgbClr val="416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57200" y="1938528"/>
              <a:ext cx="457200" cy="369332"/>
            </a:xfrm>
            <a:prstGeom prst="rect">
              <a:avLst/>
            </a:prstGeom>
            <a:noFill/>
          </p:spPr>
          <p:txBody>
            <a:bodyPr wrap="square" rtlCol="0">
              <a:spAutoFit/>
            </a:bodyPr>
            <a:lstStyle/>
            <a:p>
              <a:pPr algn="ctr"/>
              <a:r>
                <a:rPr lang="en-US" dirty="0" smtClean="0">
                  <a:solidFill>
                    <a:schemeClr val="bg1"/>
                  </a:solidFill>
                  <a:latin typeface="Arial Rounded MT Bold" pitchFamily="34" charset="0"/>
                </a:rPr>
                <a:t>1</a:t>
              </a:r>
              <a:endParaRPr lang="en-US" dirty="0">
                <a:solidFill>
                  <a:schemeClr val="bg1"/>
                </a:solidFill>
                <a:latin typeface="Arial Rounded MT Bold" pitchFamily="34" charset="0"/>
              </a:endParaRPr>
            </a:p>
          </p:txBody>
        </p:sp>
      </p:grpSp>
      <p:grpSp>
        <p:nvGrpSpPr>
          <p:cNvPr id="38" name="Group 17"/>
          <p:cNvGrpSpPr/>
          <p:nvPr/>
        </p:nvGrpSpPr>
        <p:grpSpPr>
          <a:xfrm>
            <a:off x="228600" y="2996125"/>
            <a:ext cx="457200" cy="457200"/>
            <a:chOff x="457200" y="1905000"/>
            <a:chExt cx="457200" cy="457200"/>
          </a:xfrm>
        </p:grpSpPr>
        <p:sp>
          <p:nvSpPr>
            <p:cNvPr id="39" name="Oval 38"/>
            <p:cNvSpPr/>
            <p:nvPr/>
          </p:nvSpPr>
          <p:spPr>
            <a:xfrm>
              <a:off x="457200" y="1905000"/>
              <a:ext cx="457200" cy="457200"/>
            </a:xfrm>
            <a:prstGeom prst="ellipse">
              <a:avLst/>
            </a:prstGeom>
            <a:solidFill>
              <a:srgbClr val="416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7200" y="1938528"/>
              <a:ext cx="457200" cy="369332"/>
            </a:xfrm>
            <a:prstGeom prst="rect">
              <a:avLst/>
            </a:prstGeom>
            <a:noFill/>
          </p:spPr>
          <p:txBody>
            <a:bodyPr wrap="square" rtlCol="0">
              <a:spAutoFit/>
            </a:bodyPr>
            <a:lstStyle/>
            <a:p>
              <a:pPr algn="ctr"/>
              <a:r>
                <a:rPr lang="en-US" dirty="0" smtClean="0">
                  <a:solidFill>
                    <a:schemeClr val="bg1"/>
                  </a:solidFill>
                  <a:latin typeface="Arial Rounded MT Bold" pitchFamily="34" charset="0"/>
                </a:rPr>
                <a:t>3</a:t>
              </a:r>
              <a:endParaRPr lang="en-US" dirty="0">
                <a:solidFill>
                  <a:schemeClr val="bg1"/>
                </a:solidFill>
                <a:latin typeface="Arial Rounded MT Bold" pitchFamily="34" charset="0"/>
              </a:endParaRPr>
            </a:p>
          </p:txBody>
        </p:sp>
      </p:grpSp>
      <p:grpSp>
        <p:nvGrpSpPr>
          <p:cNvPr id="41" name="Group 20"/>
          <p:cNvGrpSpPr/>
          <p:nvPr/>
        </p:nvGrpSpPr>
        <p:grpSpPr>
          <a:xfrm>
            <a:off x="228600" y="2310325"/>
            <a:ext cx="457200" cy="457200"/>
            <a:chOff x="457200" y="1905000"/>
            <a:chExt cx="457200" cy="457200"/>
          </a:xfrm>
        </p:grpSpPr>
        <p:sp>
          <p:nvSpPr>
            <p:cNvPr id="42" name="Oval 41"/>
            <p:cNvSpPr/>
            <p:nvPr/>
          </p:nvSpPr>
          <p:spPr>
            <a:xfrm>
              <a:off x="457200" y="1905000"/>
              <a:ext cx="457200" cy="457200"/>
            </a:xfrm>
            <a:prstGeom prst="ellipse">
              <a:avLst/>
            </a:prstGeom>
            <a:solidFill>
              <a:srgbClr val="416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57200" y="1938528"/>
              <a:ext cx="457200" cy="369332"/>
            </a:xfrm>
            <a:prstGeom prst="rect">
              <a:avLst/>
            </a:prstGeom>
            <a:noFill/>
          </p:spPr>
          <p:txBody>
            <a:bodyPr wrap="square" rtlCol="0">
              <a:spAutoFit/>
            </a:bodyPr>
            <a:lstStyle/>
            <a:p>
              <a:pPr algn="ctr"/>
              <a:r>
                <a:rPr lang="en-US" dirty="0" smtClean="0">
                  <a:solidFill>
                    <a:schemeClr val="bg1"/>
                  </a:solidFill>
                  <a:latin typeface="Arial Rounded MT Bold" pitchFamily="34" charset="0"/>
                </a:rPr>
                <a:t>2</a:t>
              </a:r>
              <a:endParaRPr lang="en-US" dirty="0">
                <a:solidFill>
                  <a:schemeClr val="bg1"/>
                </a:solidFill>
                <a:latin typeface="Arial Rounded MT Bold" pitchFamily="34" charset="0"/>
              </a:endParaRPr>
            </a:p>
          </p:txBody>
        </p:sp>
      </p:grpSp>
      <p:grpSp>
        <p:nvGrpSpPr>
          <p:cNvPr id="44" name="Group 23"/>
          <p:cNvGrpSpPr/>
          <p:nvPr/>
        </p:nvGrpSpPr>
        <p:grpSpPr>
          <a:xfrm>
            <a:off x="228600" y="3671507"/>
            <a:ext cx="457200" cy="457200"/>
            <a:chOff x="457200" y="1905000"/>
            <a:chExt cx="457200" cy="457200"/>
          </a:xfrm>
        </p:grpSpPr>
        <p:sp>
          <p:nvSpPr>
            <p:cNvPr id="45" name="Oval 44"/>
            <p:cNvSpPr/>
            <p:nvPr/>
          </p:nvSpPr>
          <p:spPr>
            <a:xfrm>
              <a:off x="457200" y="1905000"/>
              <a:ext cx="457200" cy="457200"/>
            </a:xfrm>
            <a:prstGeom prst="ellipse">
              <a:avLst/>
            </a:prstGeom>
            <a:solidFill>
              <a:srgbClr val="416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57200" y="1938528"/>
              <a:ext cx="457200" cy="369332"/>
            </a:xfrm>
            <a:prstGeom prst="rect">
              <a:avLst/>
            </a:prstGeom>
            <a:noFill/>
          </p:spPr>
          <p:txBody>
            <a:bodyPr wrap="square" rtlCol="0">
              <a:spAutoFit/>
            </a:bodyPr>
            <a:lstStyle/>
            <a:p>
              <a:pPr algn="ctr"/>
              <a:r>
                <a:rPr lang="en-US" dirty="0" smtClean="0">
                  <a:solidFill>
                    <a:schemeClr val="bg1"/>
                  </a:solidFill>
                  <a:latin typeface="Arial Rounded MT Bold" pitchFamily="34" charset="0"/>
                </a:rPr>
                <a:t>4</a:t>
              </a:r>
              <a:endParaRPr lang="en-US" dirty="0">
                <a:solidFill>
                  <a:schemeClr val="bg1"/>
                </a:solidFill>
                <a:latin typeface="Arial Rounded MT Bold" pitchFamily="34" charset="0"/>
              </a:endParaRPr>
            </a:p>
          </p:txBody>
        </p:sp>
      </p:grpSp>
      <p:grpSp>
        <p:nvGrpSpPr>
          <p:cNvPr id="47" name="Group 26"/>
          <p:cNvGrpSpPr/>
          <p:nvPr/>
        </p:nvGrpSpPr>
        <p:grpSpPr>
          <a:xfrm>
            <a:off x="228600" y="4824925"/>
            <a:ext cx="457200" cy="457200"/>
            <a:chOff x="457200" y="1905000"/>
            <a:chExt cx="457200" cy="457200"/>
          </a:xfrm>
        </p:grpSpPr>
        <p:sp>
          <p:nvSpPr>
            <p:cNvPr id="48" name="Oval 47"/>
            <p:cNvSpPr/>
            <p:nvPr/>
          </p:nvSpPr>
          <p:spPr>
            <a:xfrm>
              <a:off x="457200" y="1905000"/>
              <a:ext cx="457200" cy="457200"/>
            </a:xfrm>
            <a:prstGeom prst="ellipse">
              <a:avLst/>
            </a:prstGeom>
            <a:solidFill>
              <a:srgbClr val="416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57200" y="1938528"/>
              <a:ext cx="457200" cy="369332"/>
            </a:xfrm>
            <a:prstGeom prst="rect">
              <a:avLst/>
            </a:prstGeom>
            <a:noFill/>
          </p:spPr>
          <p:txBody>
            <a:bodyPr wrap="square" rtlCol="0">
              <a:spAutoFit/>
            </a:bodyPr>
            <a:lstStyle/>
            <a:p>
              <a:pPr algn="ctr"/>
              <a:r>
                <a:rPr lang="en-US" dirty="0" smtClean="0">
                  <a:solidFill>
                    <a:schemeClr val="bg1"/>
                  </a:solidFill>
                  <a:latin typeface="Arial Rounded MT Bold" pitchFamily="34" charset="0"/>
                </a:rPr>
                <a:t>5</a:t>
              </a:r>
              <a:endParaRPr lang="en-US" dirty="0">
                <a:solidFill>
                  <a:schemeClr val="bg1"/>
                </a:solidFill>
                <a:latin typeface="Arial Rounded MT Bold" pitchFamily="34" charset="0"/>
              </a:endParaRPr>
            </a:p>
          </p:txBody>
        </p:sp>
      </p:grpSp>
      <p:sp>
        <p:nvSpPr>
          <p:cNvPr id="50" name="TextBox 49"/>
          <p:cNvSpPr txBox="1"/>
          <p:nvPr/>
        </p:nvSpPr>
        <p:spPr>
          <a:xfrm>
            <a:off x="762000" y="1655064"/>
            <a:ext cx="6705600" cy="584775"/>
          </a:xfrm>
          <a:prstGeom prst="rect">
            <a:avLst/>
          </a:prstGeom>
          <a:noFill/>
        </p:spPr>
        <p:txBody>
          <a:bodyPr wrap="square" rtlCol="0">
            <a:spAutoFit/>
          </a:bodyPr>
          <a:lstStyle/>
          <a:p>
            <a:r>
              <a:rPr lang="en-US" sz="1600" dirty="0" smtClean="0">
                <a:solidFill>
                  <a:srgbClr val="4D4F53"/>
                </a:solidFill>
                <a:latin typeface="Arial" pitchFamily="34" charset="0"/>
                <a:cs typeface="Arial" pitchFamily="34" charset="0"/>
              </a:rPr>
              <a:t>Succession planning – Creating the path to successfully pass the</a:t>
            </a:r>
          </a:p>
          <a:p>
            <a:r>
              <a:rPr lang="en-US" sz="1600" dirty="0" smtClean="0">
                <a:solidFill>
                  <a:srgbClr val="4D4F53"/>
                </a:solidFill>
                <a:latin typeface="Arial" pitchFamily="34" charset="0"/>
                <a:cs typeface="Arial" pitchFamily="34" charset="0"/>
              </a:rPr>
              <a:t>                                     business to the next generation</a:t>
            </a:r>
            <a:endParaRPr lang="en-US" sz="1600" dirty="0">
              <a:solidFill>
                <a:srgbClr val="4D4F53"/>
              </a:solidFill>
              <a:latin typeface="Arial" pitchFamily="34" charset="0"/>
              <a:cs typeface="Arial" pitchFamily="34" charset="0"/>
            </a:endParaRPr>
          </a:p>
        </p:txBody>
      </p:sp>
      <p:sp>
        <p:nvSpPr>
          <p:cNvPr id="51" name="TextBox 50"/>
          <p:cNvSpPr txBox="1"/>
          <p:nvPr/>
        </p:nvSpPr>
        <p:spPr>
          <a:xfrm>
            <a:off x="762000" y="2386525"/>
            <a:ext cx="6934200" cy="338554"/>
          </a:xfrm>
          <a:prstGeom prst="rect">
            <a:avLst/>
          </a:prstGeom>
          <a:noFill/>
        </p:spPr>
        <p:txBody>
          <a:bodyPr wrap="square" rtlCol="0">
            <a:spAutoFit/>
          </a:bodyPr>
          <a:lstStyle/>
          <a:p>
            <a:r>
              <a:rPr lang="en-US" sz="1600" dirty="0" smtClean="0">
                <a:solidFill>
                  <a:srgbClr val="4D4F53"/>
                </a:solidFill>
                <a:latin typeface="Arial" pitchFamily="34" charset="0"/>
                <a:cs typeface="Arial" pitchFamily="34" charset="0"/>
              </a:rPr>
              <a:t>Business planning – Ensuring profitability now and in the future</a:t>
            </a:r>
          </a:p>
        </p:txBody>
      </p:sp>
      <p:sp>
        <p:nvSpPr>
          <p:cNvPr id="52" name="TextBox 51"/>
          <p:cNvSpPr txBox="1"/>
          <p:nvPr/>
        </p:nvSpPr>
        <p:spPr>
          <a:xfrm>
            <a:off x="762000" y="3035594"/>
            <a:ext cx="6934200" cy="338554"/>
          </a:xfrm>
          <a:prstGeom prst="rect">
            <a:avLst/>
          </a:prstGeom>
          <a:noFill/>
        </p:spPr>
        <p:txBody>
          <a:bodyPr wrap="square" rtlCol="0">
            <a:spAutoFit/>
          </a:bodyPr>
          <a:lstStyle/>
          <a:p>
            <a:r>
              <a:rPr lang="en-US" sz="1600" dirty="0" smtClean="0">
                <a:solidFill>
                  <a:srgbClr val="4D4F53"/>
                </a:solidFill>
                <a:latin typeface="Arial" pitchFamily="34" charset="0"/>
                <a:cs typeface="Arial" pitchFamily="34" charset="0"/>
              </a:rPr>
              <a:t>Risk management – Identifying and preparing for risks to the operation</a:t>
            </a:r>
          </a:p>
        </p:txBody>
      </p:sp>
      <p:sp>
        <p:nvSpPr>
          <p:cNvPr id="53" name="TextBox 52"/>
          <p:cNvSpPr txBox="1"/>
          <p:nvPr/>
        </p:nvSpPr>
        <p:spPr>
          <a:xfrm>
            <a:off x="762000" y="3747707"/>
            <a:ext cx="6705600" cy="1077218"/>
          </a:xfrm>
          <a:prstGeom prst="rect">
            <a:avLst/>
          </a:prstGeom>
          <a:noFill/>
        </p:spPr>
        <p:txBody>
          <a:bodyPr wrap="square" rtlCol="0">
            <a:spAutoFit/>
          </a:bodyPr>
          <a:lstStyle/>
          <a:p>
            <a:r>
              <a:rPr lang="en-US" sz="1600" dirty="0" smtClean="0">
                <a:solidFill>
                  <a:srgbClr val="4D4F53"/>
                </a:solidFill>
                <a:latin typeface="Arial" pitchFamily="34" charset="0"/>
                <a:cs typeface="Arial" pitchFamily="34" charset="0"/>
              </a:rPr>
              <a:t>Financial independence – Creating financial independence from the</a:t>
            </a:r>
          </a:p>
          <a:p>
            <a:r>
              <a:rPr lang="en-US" sz="1600" dirty="0" smtClean="0">
                <a:solidFill>
                  <a:srgbClr val="4D4F53"/>
                </a:solidFill>
                <a:latin typeface="Arial" pitchFamily="34" charset="0"/>
                <a:cs typeface="Arial" pitchFamily="34" charset="0"/>
              </a:rPr>
              <a:t>                                          farm so that the next generation can start</a:t>
            </a:r>
          </a:p>
          <a:p>
            <a:r>
              <a:rPr lang="en-US" sz="1600" dirty="0" smtClean="0">
                <a:solidFill>
                  <a:srgbClr val="4D4F53"/>
                </a:solidFill>
                <a:latin typeface="Arial" pitchFamily="34" charset="0"/>
                <a:cs typeface="Arial" pitchFamily="34" charset="0"/>
              </a:rPr>
              <a:t>                                          taking income from the operation, while the</a:t>
            </a:r>
          </a:p>
          <a:p>
            <a:r>
              <a:rPr lang="en-US" sz="1600" dirty="0" smtClean="0">
                <a:solidFill>
                  <a:srgbClr val="4D4F53"/>
                </a:solidFill>
                <a:latin typeface="Arial" pitchFamily="34" charset="0"/>
                <a:cs typeface="Arial" pitchFamily="34" charset="0"/>
              </a:rPr>
              <a:t>                                          senior operator keeps serving as a mentor</a:t>
            </a:r>
          </a:p>
        </p:txBody>
      </p:sp>
      <p:sp>
        <p:nvSpPr>
          <p:cNvPr id="54" name="TextBox 53"/>
          <p:cNvSpPr txBox="1"/>
          <p:nvPr/>
        </p:nvSpPr>
        <p:spPr>
          <a:xfrm>
            <a:off x="762000" y="4901125"/>
            <a:ext cx="6629400" cy="1077218"/>
          </a:xfrm>
          <a:prstGeom prst="rect">
            <a:avLst/>
          </a:prstGeom>
          <a:noFill/>
        </p:spPr>
        <p:txBody>
          <a:bodyPr wrap="square" rtlCol="0">
            <a:spAutoFit/>
          </a:bodyPr>
          <a:lstStyle/>
          <a:p>
            <a:r>
              <a:rPr lang="en-US" sz="1600" dirty="0" smtClean="0">
                <a:solidFill>
                  <a:srgbClr val="4D4F53"/>
                </a:solidFill>
                <a:latin typeface="Arial" pitchFamily="34" charset="0"/>
                <a:cs typeface="Arial" pitchFamily="34" charset="0"/>
              </a:rPr>
              <a:t>Estate planning – Getting the documents in place to create an orderly</a:t>
            </a:r>
          </a:p>
          <a:p>
            <a:r>
              <a:rPr lang="en-US" sz="1600" dirty="0" smtClean="0">
                <a:solidFill>
                  <a:srgbClr val="4D4F53"/>
                </a:solidFill>
                <a:latin typeface="Arial" pitchFamily="34" charset="0"/>
                <a:cs typeface="Arial" pitchFamily="34" charset="0"/>
              </a:rPr>
              <a:t>                             distribution of assets upon death and settle any</a:t>
            </a:r>
          </a:p>
          <a:p>
            <a:r>
              <a:rPr lang="en-US" sz="1600" dirty="0" smtClean="0">
                <a:solidFill>
                  <a:srgbClr val="4D4F53"/>
                </a:solidFill>
                <a:latin typeface="Arial" pitchFamily="34" charset="0"/>
                <a:cs typeface="Arial" pitchFamily="34" charset="0"/>
              </a:rPr>
              <a:t>                             liabilities due at that time in a manner consistent with</a:t>
            </a:r>
          </a:p>
          <a:p>
            <a:r>
              <a:rPr lang="en-US" sz="1600" dirty="0" smtClean="0">
                <a:solidFill>
                  <a:srgbClr val="4D4F53"/>
                </a:solidFill>
                <a:latin typeface="Arial" pitchFamily="34" charset="0"/>
                <a:cs typeface="Arial" pitchFamily="34" charset="0"/>
              </a:rPr>
              <a:t>                             the wishes of the deceased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1000"/>
                                        <p:tgtEl>
                                          <p:spTgt spid="51"/>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childTnLst>
                                </p:cTn>
                              </p:par>
                              <p:par>
                                <p:cTn id="24" presetID="10"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76200" y="6492875"/>
            <a:ext cx="609600" cy="365125"/>
          </a:xfrm>
          <a:prstGeom prst="rect">
            <a:avLst/>
          </a:prstGeom>
        </p:spPr>
        <p:txBody>
          <a:bodyPr/>
          <a:lstStyle/>
          <a:p>
            <a:pPr fontAlgn="base">
              <a:spcBef>
                <a:spcPct val="0"/>
              </a:spcBef>
              <a:spcAft>
                <a:spcPct val="0"/>
              </a:spcAft>
              <a:defRPr/>
            </a:pPr>
            <a:fld id="{1472FD0E-8539-4FCB-9329-76E4430CC691}" type="slidenum">
              <a:rPr lang="en-US" sz="1200" smtClean="0">
                <a:solidFill>
                  <a:prstClr val="black"/>
                </a:solidFill>
                <a:latin typeface="Arial" charset="0"/>
                <a:ea typeface="ＭＳ Ｐゴシック" pitchFamily="34" charset="-128"/>
              </a:rPr>
              <a:pPr fontAlgn="base">
                <a:spcBef>
                  <a:spcPct val="0"/>
                </a:spcBef>
                <a:spcAft>
                  <a:spcPct val="0"/>
                </a:spcAft>
                <a:defRPr/>
              </a:pPr>
              <a:t>12</a:t>
            </a:fld>
            <a:endParaRPr lang="en-US" sz="1200" dirty="0">
              <a:solidFill>
                <a:prstClr val="black"/>
              </a:solidFill>
              <a:latin typeface="Arial" charset="0"/>
              <a:ea typeface="ＭＳ Ｐゴシック" pitchFamily="34" charset="-128"/>
            </a:endParaRPr>
          </a:p>
        </p:txBody>
      </p:sp>
      <p:grpSp>
        <p:nvGrpSpPr>
          <p:cNvPr id="26" name="Group 25"/>
          <p:cNvGrpSpPr/>
          <p:nvPr/>
        </p:nvGrpSpPr>
        <p:grpSpPr>
          <a:xfrm>
            <a:off x="152400" y="147935"/>
            <a:ext cx="3429000" cy="2747665"/>
            <a:chOff x="152400" y="147935"/>
            <a:chExt cx="3429000" cy="2747665"/>
          </a:xfrm>
        </p:grpSpPr>
        <p:sp>
          <p:nvSpPr>
            <p:cNvPr id="22" name="Rectangle 21"/>
            <p:cNvSpPr/>
            <p:nvPr/>
          </p:nvSpPr>
          <p:spPr>
            <a:xfrm>
              <a:off x="152400" y="152400"/>
              <a:ext cx="3429000" cy="2743200"/>
            </a:xfrm>
            <a:prstGeom prst="rect">
              <a:avLst/>
            </a:prstGeom>
            <a:solidFill>
              <a:srgbClr val="4D4F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01167" y="147935"/>
              <a:ext cx="1524000" cy="461665"/>
            </a:xfrm>
            <a:prstGeom prst="rect">
              <a:avLst/>
            </a:prstGeom>
            <a:noFill/>
          </p:spPr>
          <p:txBody>
            <a:bodyPr wrap="square" rtlCol="0">
              <a:spAutoFit/>
            </a:bodyPr>
            <a:lstStyle/>
            <a:p>
              <a:r>
                <a:rPr lang="en-US" sz="2400" u="sng" dirty="0" smtClean="0">
                  <a:solidFill>
                    <a:srgbClr val="4D4F53"/>
                  </a:solidFill>
                  <a:latin typeface="Arial" pitchFamily="34" charset="0"/>
                  <a:cs typeface="Arial" pitchFamily="34" charset="0"/>
                </a:rPr>
                <a:t>Step 1</a:t>
              </a:r>
              <a:r>
                <a:rPr lang="en-US" sz="2400" dirty="0" smtClean="0">
                  <a:solidFill>
                    <a:srgbClr val="4D4F53"/>
                  </a:solidFill>
                  <a:latin typeface="Arial" pitchFamily="34" charset="0"/>
                  <a:cs typeface="Arial" pitchFamily="34" charset="0"/>
                </a:rPr>
                <a:t>:</a:t>
              </a:r>
              <a:endParaRPr lang="en-US" sz="2400" dirty="0">
                <a:solidFill>
                  <a:srgbClr val="4D4F53"/>
                </a:solidFill>
                <a:latin typeface="Arial" pitchFamily="34" charset="0"/>
                <a:cs typeface="Arial" pitchFamily="34" charset="0"/>
              </a:endParaRPr>
            </a:p>
          </p:txBody>
        </p:sp>
        <p:sp>
          <p:nvSpPr>
            <p:cNvPr id="34" name="TextBox 33"/>
            <p:cNvSpPr txBox="1"/>
            <p:nvPr/>
          </p:nvSpPr>
          <p:spPr>
            <a:xfrm>
              <a:off x="1828800" y="194846"/>
              <a:ext cx="1752600" cy="338554"/>
            </a:xfrm>
            <a:prstGeom prst="rect">
              <a:avLst/>
            </a:prstGeom>
            <a:noFill/>
          </p:spPr>
          <p:txBody>
            <a:bodyPr wrap="square" rtlCol="0">
              <a:spAutoFit/>
            </a:bodyPr>
            <a:lstStyle/>
            <a:p>
              <a:r>
                <a:rPr lang="en-US" sz="1600" b="1" dirty="0" smtClean="0">
                  <a:solidFill>
                    <a:srgbClr val="FDA01A"/>
                  </a:solidFill>
                  <a:latin typeface="Arial" pitchFamily="34" charset="0"/>
                  <a:cs typeface="Arial" pitchFamily="34" charset="0"/>
                </a:rPr>
                <a:t>Fact gathering</a:t>
              </a:r>
            </a:p>
          </p:txBody>
        </p:sp>
        <p:sp>
          <p:nvSpPr>
            <p:cNvPr id="35" name="TextBox 34"/>
            <p:cNvSpPr txBox="1"/>
            <p:nvPr/>
          </p:nvSpPr>
          <p:spPr>
            <a:xfrm>
              <a:off x="201167" y="609600"/>
              <a:ext cx="3276600" cy="1092607"/>
            </a:xfrm>
            <a:prstGeom prst="rect">
              <a:avLst/>
            </a:prstGeom>
            <a:noFill/>
          </p:spPr>
          <p:txBody>
            <a:bodyPr wrap="square" rtlCol="0">
              <a:spAutoFit/>
            </a:bodyPr>
            <a:lstStyle/>
            <a:p>
              <a:r>
                <a:rPr lang="en-US" dirty="0" smtClean="0">
                  <a:solidFill>
                    <a:srgbClr val="4D4F53"/>
                  </a:solidFill>
                  <a:latin typeface="Arial" pitchFamily="34" charset="0"/>
                  <a:cs typeface="Arial" pitchFamily="34" charset="0"/>
                </a:rPr>
                <a:t>What is it?</a:t>
              </a:r>
            </a:p>
            <a:p>
              <a:pPr>
                <a:spcBef>
                  <a:spcPts val="600"/>
                </a:spcBef>
              </a:pPr>
              <a:r>
                <a:rPr lang="en-US" sz="1400" dirty="0" smtClean="0">
                  <a:solidFill>
                    <a:srgbClr val="4D4F53"/>
                  </a:solidFill>
                  <a:latin typeface="Arial" pitchFamily="34" charset="0"/>
                  <a:cs typeface="Arial" pitchFamily="34" charset="0"/>
                </a:rPr>
                <a:t>Will involve one or more meetings to uncover the objectives necessary to develop a transition plan</a:t>
              </a:r>
            </a:p>
          </p:txBody>
        </p:sp>
        <p:sp>
          <p:nvSpPr>
            <p:cNvPr id="38" name="TextBox 37"/>
            <p:cNvSpPr txBox="1"/>
            <p:nvPr/>
          </p:nvSpPr>
          <p:spPr>
            <a:xfrm>
              <a:off x="201167" y="1752600"/>
              <a:ext cx="3200400" cy="877163"/>
            </a:xfrm>
            <a:prstGeom prst="rect">
              <a:avLst/>
            </a:prstGeom>
            <a:noFill/>
          </p:spPr>
          <p:txBody>
            <a:bodyPr wrap="square" rtlCol="0">
              <a:spAutoFit/>
            </a:bodyPr>
            <a:lstStyle/>
            <a:p>
              <a:r>
                <a:rPr lang="en-US" dirty="0" smtClean="0">
                  <a:solidFill>
                    <a:srgbClr val="4D4F53"/>
                  </a:solidFill>
                  <a:latin typeface="Arial" pitchFamily="34" charset="0"/>
                  <a:cs typeface="Arial" pitchFamily="34" charset="0"/>
                </a:rPr>
                <a:t>Who’s involved?</a:t>
              </a:r>
            </a:p>
            <a:p>
              <a:pPr>
                <a:spcBef>
                  <a:spcPts val="600"/>
                </a:spcBef>
              </a:pPr>
              <a:r>
                <a:rPr lang="en-US" sz="1400" dirty="0" smtClean="0">
                  <a:solidFill>
                    <a:srgbClr val="4D4F53"/>
                  </a:solidFill>
                  <a:latin typeface="Arial" pitchFamily="34" charset="0"/>
                  <a:cs typeface="Arial" pitchFamily="34" charset="0"/>
                </a:rPr>
                <a:t>People key to the farming operation, your Land As Your Legacy advisor</a:t>
              </a:r>
            </a:p>
          </p:txBody>
        </p:sp>
      </p:grpSp>
      <p:cxnSp>
        <p:nvCxnSpPr>
          <p:cNvPr id="51" name="Straight Connector 50"/>
          <p:cNvCxnSpPr/>
          <p:nvPr/>
        </p:nvCxnSpPr>
        <p:spPr>
          <a:xfrm>
            <a:off x="3782567" y="990600"/>
            <a:ext cx="0" cy="4483150"/>
          </a:xfrm>
          <a:prstGeom prst="line">
            <a:avLst/>
          </a:prstGeom>
          <a:ln w="50800">
            <a:solidFill>
              <a:srgbClr val="1C57A5">
                <a:alpha val="15000"/>
              </a:srgb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962400" y="147935"/>
            <a:ext cx="3886200" cy="2747665"/>
            <a:chOff x="3962400" y="147935"/>
            <a:chExt cx="3886200" cy="2747665"/>
          </a:xfrm>
        </p:grpSpPr>
        <p:sp>
          <p:nvSpPr>
            <p:cNvPr id="25" name="Rectangle 24"/>
            <p:cNvSpPr/>
            <p:nvPr/>
          </p:nvSpPr>
          <p:spPr>
            <a:xfrm>
              <a:off x="3962400" y="152400"/>
              <a:ext cx="3581400" cy="2743200"/>
            </a:xfrm>
            <a:prstGeom prst="rect">
              <a:avLst/>
            </a:prstGeom>
            <a:solidFill>
              <a:srgbClr val="4D4F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033866" y="147935"/>
              <a:ext cx="1653702" cy="461665"/>
            </a:xfrm>
            <a:prstGeom prst="rect">
              <a:avLst/>
            </a:prstGeom>
            <a:noFill/>
          </p:spPr>
          <p:txBody>
            <a:bodyPr wrap="square" rtlCol="0">
              <a:spAutoFit/>
            </a:bodyPr>
            <a:lstStyle/>
            <a:p>
              <a:r>
                <a:rPr lang="en-US" sz="2400" u="sng" dirty="0" smtClean="0">
                  <a:solidFill>
                    <a:srgbClr val="4D4F53"/>
                  </a:solidFill>
                  <a:latin typeface="Arial" pitchFamily="34" charset="0"/>
                  <a:cs typeface="Arial" pitchFamily="34" charset="0"/>
                </a:rPr>
                <a:t>Step 2</a:t>
              </a:r>
              <a:r>
                <a:rPr lang="en-US" sz="2400" dirty="0" smtClean="0">
                  <a:solidFill>
                    <a:srgbClr val="4D4F53"/>
                  </a:solidFill>
                  <a:latin typeface="Arial" pitchFamily="34" charset="0"/>
                  <a:cs typeface="Arial" pitchFamily="34" charset="0"/>
                </a:rPr>
                <a:t>:</a:t>
              </a:r>
              <a:endParaRPr lang="en-US" sz="2400" dirty="0">
                <a:solidFill>
                  <a:srgbClr val="4D4F53"/>
                </a:solidFill>
                <a:latin typeface="Arial" pitchFamily="34" charset="0"/>
                <a:cs typeface="Arial" pitchFamily="34" charset="0"/>
              </a:endParaRPr>
            </a:p>
          </p:txBody>
        </p:sp>
        <p:sp>
          <p:nvSpPr>
            <p:cNvPr id="45" name="TextBox 44"/>
            <p:cNvSpPr txBox="1"/>
            <p:nvPr/>
          </p:nvSpPr>
          <p:spPr>
            <a:xfrm>
              <a:off x="5533417" y="194846"/>
              <a:ext cx="2315183" cy="338554"/>
            </a:xfrm>
            <a:prstGeom prst="rect">
              <a:avLst/>
            </a:prstGeom>
            <a:noFill/>
          </p:spPr>
          <p:txBody>
            <a:bodyPr wrap="square" rtlCol="0">
              <a:spAutoFit/>
            </a:bodyPr>
            <a:lstStyle/>
            <a:p>
              <a:r>
                <a:rPr lang="en-US" sz="1600" b="1" dirty="0" smtClean="0">
                  <a:solidFill>
                    <a:srgbClr val="FDA01A"/>
                  </a:solidFill>
                  <a:latin typeface="Arial" pitchFamily="34" charset="0"/>
                  <a:cs typeface="Arial" pitchFamily="34" charset="0"/>
                </a:rPr>
                <a:t>Plan development</a:t>
              </a:r>
            </a:p>
          </p:txBody>
        </p:sp>
        <p:sp>
          <p:nvSpPr>
            <p:cNvPr id="57" name="TextBox 56"/>
            <p:cNvSpPr txBox="1"/>
            <p:nvPr/>
          </p:nvSpPr>
          <p:spPr>
            <a:xfrm>
              <a:off x="4038600" y="609600"/>
              <a:ext cx="3352801" cy="1092607"/>
            </a:xfrm>
            <a:prstGeom prst="rect">
              <a:avLst/>
            </a:prstGeom>
            <a:noFill/>
          </p:spPr>
          <p:txBody>
            <a:bodyPr wrap="square" rtlCol="0">
              <a:spAutoFit/>
            </a:bodyPr>
            <a:lstStyle/>
            <a:p>
              <a:r>
                <a:rPr lang="en-US" dirty="0" smtClean="0">
                  <a:solidFill>
                    <a:srgbClr val="4D4F53"/>
                  </a:solidFill>
                  <a:latin typeface="Arial" pitchFamily="34" charset="0"/>
                  <a:cs typeface="Arial" pitchFamily="34" charset="0"/>
                </a:rPr>
                <a:t>What is it?</a:t>
              </a:r>
            </a:p>
            <a:p>
              <a:pPr>
                <a:spcBef>
                  <a:spcPts val="600"/>
                </a:spcBef>
              </a:pPr>
              <a:r>
                <a:rPr lang="en-US" sz="1400" dirty="0" smtClean="0">
                  <a:solidFill>
                    <a:srgbClr val="4D4F53"/>
                  </a:solidFill>
                  <a:latin typeface="Arial" pitchFamily="34" charset="0"/>
                  <a:cs typeface="Arial" pitchFamily="34" charset="0"/>
                </a:rPr>
                <a:t>Nationwide’s process to design a suggested transition plan tailored to your specific needs and objectives</a:t>
              </a:r>
            </a:p>
          </p:txBody>
        </p:sp>
        <p:sp>
          <p:nvSpPr>
            <p:cNvPr id="59" name="TextBox 58"/>
            <p:cNvSpPr txBox="1"/>
            <p:nvPr/>
          </p:nvSpPr>
          <p:spPr>
            <a:xfrm>
              <a:off x="4038600" y="1676400"/>
              <a:ext cx="3657600" cy="1092607"/>
            </a:xfrm>
            <a:prstGeom prst="rect">
              <a:avLst/>
            </a:prstGeom>
            <a:noFill/>
          </p:spPr>
          <p:txBody>
            <a:bodyPr wrap="square" rtlCol="0">
              <a:spAutoFit/>
            </a:bodyPr>
            <a:lstStyle/>
            <a:p>
              <a:r>
                <a:rPr lang="en-US" dirty="0" smtClean="0">
                  <a:solidFill>
                    <a:srgbClr val="4D4F53"/>
                  </a:solidFill>
                  <a:latin typeface="Arial" pitchFamily="34" charset="0"/>
                  <a:cs typeface="Arial" pitchFamily="34" charset="0"/>
                </a:rPr>
                <a:t>Who’s involved?</a:t>
              </a:r>
            </a:p>
            <a:p>
              <a:pPr>
                <a:spcBef>
                  <a:spcPts val="600"/>
                </a:spcBef>
              </a:pPr>
              <a:r>
                <a:rPr lang="en-US" sz="1400" dirty="0" smtClean="0">
                  <a:solidFill>
                    <a:srgbClr val="4D4F53"/>
                  </a:solidFill>
                  <a:latin typeface="Arial" pitchFamily="34" charset="0"/>
                  <a:cs typeface="Arial" pitchFamily="34" charset="0"/>
                </a:rPr>
                <a:t>People key to the farming operation, your Land As Your Legacy advisor with support from Nationwide</a:t>
              </a:r>
            </a:p>
          </p:txBody>
        </p:sp>
      </p:grpSp>
      <p:grpSp>
        <p:nvGrpSpPr>
          <p:cNvPr id="27" name="Group 26"/>
          <p:cNvGrpSpPr/>
          <p:nvPr/>
        </p:nvGrpSpPr>
        <p:grpSpPr>
          <a:xfrm>
            <a:off x="152400" y="3187750"/>
            <a:ext cx="3429000" cy="2832050"/>
            <a:chOff x="152400" y="3187750"/>
            <a:chExt cx="3429000" cy="2832050"/>
          </a:xfrm>
        </p:grpSpPr>
        <p:sp>
          <p:nvSpPr>
            <p:cNvPr id="23" name="Rectangle 22"/>
            <p:cNvSpPr/>
            <p:nvPr/>
          </p:nvSpPr>
          <p:spPr>
            <a:xfrm>
              <a:off x="152400" y="3200400"/>
              <a:ext cx="3429000" cy="2819400"/>
            </a:xfrm>
            <a:prstGeom prst="rect">
              <a:avLst/>
            </a:prstGeom>
            <a:solidFill>
              <a:srgbClr val="4D4F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01167" y="3187750"/>
              <a:ext cx="1524000" cy="461665"/>
            </a:xfrm>
            <a:prstGeom prst="rect">
              <a:avLst/>
            </a:prstGeom>
            <a:noFill/>
          </p:spPr>
          <p:txBody>
            <a:bodyPr wrap="square" rtlCol="0">
              <a:spAutoFit/>
            </a:bodyPr>
            <a:lstStyle/>
            <a:p>
              <a:r>
                <a:rPr lang="en-US" sz="2400" u="sng" dirty="0" smtClean="0">
                  <a:solidFill>
                    <a:srgbClr val="4D4F53"/>
                  </a:solidFill>
                  <a:latin typeface="Arial" pitchFamily="34" charset="0"/>
                  <a:cs typeface="Arial" pitchFamily="34" charset="0"/>
                </a:rPr>
                <a:t>Step 3</a:t>
              </a:r>
              <a:r>
                <a:rPr lang="en-US" sz="2400" dirty="0" smtClean="0">
                  <a:solidFill>
                    <a:srgbClr val="4D4F53"/>
                  </a:solidFill>
                  <a:latin typeface="Arial" pitchFamily="34" charset="0"/>
                  <a:cs typeface="Arial" pitchFamily="34" charset="0"/>
                </a:rPr>
                <a:t>:</a:t>
              </a:r>
              <a:endParaRPr lang="en-US" sz="2400" dirty="0">
                <a:solidFill>
                  <a:srgbClr val="4D4F53"/>
                </a:solidFill>
                <a:latin typeface="Arial" pitchFamily="34" charset="0"/>
                <a:cs typeface="Arial" pitchFamily="34" charset="0"/>
              </a:endParaRPr>
            </a:p>
          </p:txBody>
        </p:sp>
        <p:sp>
          <p:nvSpPr>
            <p:cNvPr id="47" name="TextBox 46"/>
            <p:cNvSpPr txBox="1"/>
            <p:nvPr/>
          </p:nvSpPr>
          <p:spPr>
            <a:xfrm>
              <a:off x="1828800" y="3263950"/>
              <a:ext cx="1752600" cy="338554"/>
            </a:xfrm>
            <a:prstGeom prst="rect">
              <a:avLst/>
            </a:prstGeom>
            <a:noFill/>
          </p:spPr>
          <p:txBody>
            <a:bodyPr wrap="square" rtlCol="0">
              <a:spAutoFit/>
            </a:bodyPr>
            <a:lstStyle/>
            <a:p>
              <a:r>
                <a:rPr lang="en-US" sz="1600" b="1" dirty="0" smtClean="0">
                  <a:solidFill>
                    <a:srgbClr val="FDA01A"/>
                  </a:solidFill>
                  <a:latin typeface="Arial" pitchFamily="34" charset="0"/>
                  <a:cs typeface="Arial" pitchFamily="34" charset="0"/>
                </a:rPr>
                <a:t>Implement plan</a:t>
              </a:r>
            </a:p>
          </p:txBody>
        </p:sp>
        <p:sp>
          <p:nvSpPr>
            <p:cNvPr id="58" name="TextBox 57"/>
            <p:cNvSpPr txBox="1"/>
            <p:nvPr/>
          </p:nvSpPr>
          <p:spPr>
            <a:xfrm>
              <a:off x="201167" y="3644950"/>
              <a:ext cx="3276600" cy="1308050"/>
            </a:xfrm>
            <a:prstGeom prst="rect">
              <a:avLst/>
            </a:prstGeom>
            <a:noFill/>
          </p:spPr>
          <p:txBody>
            <a:bodyPr wrap="square" rtlCol="0">
              <a:spAutoFit/>
            </a:bodyPr>
            <a:lstStyle/>
            <a:p>
              <a:r>
                <a:rPr lang="en-US" dirty="0" smtClean="0">
                  <a:solidFill>
                    <a:srgbClr val="4D4F53"/>
                  </a:solidFill>
                  <a:latin typeface="Arial" pitchFamily="34" charset="0"/>
                  <a:cs typeface="Arial" pitchFamily="34" charset="0"/>
                </a:rPr>
                <a:t>What is it?</a:t>
              </a:r>
            </a:p>
            <a:p>
              <a:pPr>
                <a:spcBef>
                  <a:spcPts val="600"/>
                </a:spcBef>
              </a:pPr>
              <a:r>
                <a:rPr lang="en-US" sz="1400" dirty="0" smtClean="0">
                  <a:solidFill>
                    <a:srgbClr val="4D4F53"/>
                  </a:solidFill>
                  <a:latin typeface="Arial" pitchFamily="34" charset="0"/>
                  <a:cs typeface="Arial" pitchFamily="34" charset="0"/>
                </a:rPr>
                <a:t>The family deciding on a course of action and taking the necessary steps to ensure a proper transition of the farm when necessary</a:t>
              </a:r>
            </a:p>
          </p:txBody>
        </p:sp>
        <p:sp>
          <p:nvSpPr>
            <p:cNvPr id="60" name="TextBox 59"/>
            <p:cNvSpPr txBox="1"/>
            <p:nvPr/>
          </p:nvSpPr>
          <p:spPr>
            <a:xfrm>
              <a:off x="201167" y="4927193"/>
              <a:ext cx="3276600" cy="1092607"/>
            </a:xfrm>
            <a:prstGeom prst="rect">
              <a:avLst/>
            </a:prstGeom>
            <a:noFill/>
          </p:spPr>
          <p:txBody>
            <a:bodyPr wrap="square" rtlCol="0">
              <a:spAutoFit/>
            </a:bodyPr>
            <a:lstStyle/>
            <a:p>
              <a:r>
                <a:rPr lang="en-US" dirty="0" smtClean="0">
                  <a:solidFill>
                    <a:srgbClr val="4D4F53"/>
                  </a:solidFill>
                  <a:latin typeface="Arial" pitchFamily="34" charset="0"/>
                  <a:cs typeface="Arial" pitchFamily="34" charset="0"/>
                </a:rPr>
                <a:t>Who’s involved?</a:t>
              </a:r>
            </a:p>
            <a:p>
              <a:pPr>
                <a:spcBef>
                  <a:spcPts val="600"/>
                </a:spcBef>
              </a:pPr>
              <a:r>
                <a:rPr lang="en-US" sz="1400" dirty="0" smtClean="0">
                  <a:solidFill>
                    <a:srgbClr val="4D4F53"/>
                  </a:solidFill>
                  <a:latin typeface="Arial" pitchFamily="34" charset="0"/>
                  <a:cs typeface="Arial" pitchFamily="34" charset="0"/>
                </a:rPr>
                <a:t>People key to the farming operation, your Land As Your Legacy advisor and possibly legal and tax professionals</a:t>
              </a:r>
            </a:p>
          </p:txBody>
        </p:sp>
      </p:grpSp>
      <p:cxnSp>
        <p:nvCxnSpPr>
          <p:cNvPr id="68" name="Straight Connector 67"/>
          <p:cNvCxnSpPr/>
          <p:nvPr/>
        </p:nvCxnSpPr>
        <p:spPr>
          <a:xfrm>
            <a:off x="963167" y="3048000"/>
            <a:ext cx="1905000" cy="0"/>
          </a:xfrm>
          <a:prstGeom prst="line">
            <a:avLst/>
          </a:prstGeom>
          <a:ln w="50800">
            <a:solidFill>
              <a:srgbClr val="1C57A5">
                <a:alpha val="15000"/>
              </a:srgb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962399" y="3195935"/>
            <a:ext cx="3505201" cy="2823865"/>
            <a:chOff x="3962399" y="3195935"/>
            <a:chExt cx="3505201" cy="2823865"/>
          </a:xfrm>
        </p:grpSpPr>
        <p:sp>
          <p:nvSpPr>
            <p:cNvPr id="24" name="Rectangle 23"/>
            <p:cNvSpPr/>
            <p:nvPr/>
          </p:nvSpPr>
          <p:spPr>
            <a:xfrm>
              <a:off x="3962400" y="3200400"/>
              <a:ext cx="3505200" cy="2819400"/>
            </a:xfrm>
            <a:prstGeom prst="rect">
              <a:avLst/>
            </a:prstGeom>
            <a:solidFill>
              <a:srgbClr val="4D4F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962399" y="3195935"/>
              <a:ext cx="1524000" cy="461665"/>
            </a:xfrm>
            <a:prstGeom prst="rect">
              <a:avLst/>
            </a:prstGeom>
            <a:noFill/>
          </p:spPr>
          <p:txBody>
            <a:bodyPr wrap="square" rtlCol="0">
              <a:spAutoFit/>
            </a:bodyPr>
            <a:lstStyle/>
            <a:p>
              <a:r>
                <a:rPr lang="en-US" sz="2400" u="sng" dirty="0" smtClean="0">
                  <a:solidFill>
                    <a:srgbClr val="4D4F53"/>
                  </a:solidFill>
                  <a:latin typeface="Arial" pitchFamily="34" charset="0"/>
                  <a:cs typeface="Arial" pitchFamily="34" charset="0"/>
                </a:rPr>
                <a:t>Step 4</a:t>
              </a:r>
              <a:r>
                <a:rPr lang="en-US" sz="2400" dirty="0" smtClean="0">
                  <a:solidFill>
                    <a:srgbClr val="4D4F53"/>
                  </a:solidFill>
                  <a:latin typeface="Arial" pitchFamily="34" charset="0"/>
                  <a:cs typeface="Arial" pitchFamily="34" charset="0"/>
                </a:rPr>
                <a:t>:</a:t>
              </a:r>
              <a:endParaRPr lang="en-US" sz="2400" dirty="0">
                <a:solidFill>
                  <a:srgbClr val="4D4F53"/>
                </a:solidFill>
                <a:latin typeface="Arial" pitchFamily="34" charset="0"/>
                <a:cs typeface="Arial" pitchFamily="34" charset="0"/>
              </a:endParaRPr>
            </a:p>
          </p:txBody>
        </p:sp>
        <p:sp>
          <p:nvSpPr>
            <p:cNvPr id="72" name="TextBox 71"/>
            <p:cNvSpPr txBox="1"/>
            <p:nvPr/>
          </p:nvSpPr>
          <p:spPr>
            <a:xfrm>
              <a:off x="5638800" y="3276600"/>
              <a:ext cx="1752600" cy="338554"/>
            </a:xfrm>
            <a:prstGeom prst="rect">
              <a:avLst/>
            </a:prstGeom>
            <a:noFill/>
          </p:spPr>
          <p:txBody>
            <a:bodyPr wrap="square" rtlCol="0">
              <a:spAutoFit/>
            </a:bodyPr>
            <a:lstStyle/>
            <a:p>
              <a:r>
                <a:rPr lang="en-US" sz="1600" b="1" dirty="0" smtClean="0">
                  <a:solidFill>
                    <a:srgbClr val="FDA01A"/>
                  </a:solidFill>
                  <a:latin typeface="Arial" pitchFamily="34" charset="0"/>
                  <a:cs typeface="Arial" pitchFamily="34" charset="0"/>
                </a:rPr>
                <a:t>Annual Review</a:t>
              </a:r>
            </a:p>
          </p:txBody>
        </p:sp>
        <p:sp>
          <p:nvSpPr>
            <p:cNvPr id="76" name="TextBox 75"/>
            <p:cNvSpPr txBox="1"/>
            <p:nvPr/>
          </p:nvSpPr>
          <p:spPr>
            <a:xfrm>
              <a:off x="3962399" y="3657600"/>
              <a:ext cx="3276600" cy="1308050"/>
            </a:xfrm>
            <a:prstGeom prst="rect">
              <a:avLst/>
            </a:prstGeom>
            <a:noFill/>
          </p:spPr>
          <p:txBody>
            <a:bodyPr wrap="square" rtlCol="0">
              <a:spAutoFit/>
            </a:bodyPr>
            <a:lstStyle/>
            <a:p>
              <a:r>
                <a:rPr lang="en-US" dirty="0" smtClean="0">
                  <a:solidFill>
                    <a:srgbClr val="4D4F53"/>
                  </a:solidFill>
                  <a:latin typeface="Arial" pitchFamily="34" charset="0"/>
                  <a:cs typeface="Arial" pitchFamily="34" charset="0"/>
                </a:rPr>
                <a:t>What is it?</a:t>
              </a:r>
            </a:p>
            <a:p>
              <a:pPr>
                <a:spcBef>
                  <a:spcPts val="600"/>
                </a:spcBef>
              </a:pPr>
              <a:r>
                <a:rPr lang="en-US" sz="1400" dirty="0" smtClean="0">
                  <a:solidFill>
                    <a:srgbClr val="4D4F53"/>
                  </a:solidFill>
                  <a:latin typeface="Arial" pitchFamily="34" charset="0"/>
                  <a:cs typeface="Arial" pitchFamily="34" charset="0"/>
                </a:rPr>
                <a:t>The family meets on an annual basis to discuss any changes that may have taken place or will be taking place that could alter the existing plan</a:t>
              </a:r>
            </a:p>
          </p:txBody>
        </p:sp>
        <p:sp>
          <p:nvSpPr>
            <p:cNvPr id="77" name="TextBox 76"/>
            <p:cNvSpPr txBox="1"/>
            <p:nvPr/>
          </p:nvSpPr>
          <p:spPr>
            <a:xfrm>
              <a:off x="3962399" y="4939843"/>
              <a:ext cx="3276600" cy="877163"/>
            </a:xfrm>
            <a:prstGeom prst="rect">
              <a:avLst/>
            </a:prstGeom>
            <a:noFill/>
          </p:spPr>
          <p:txBody>
            <a:bodyPr wrap="square" rtlCol="0">
              <a:spAutoFit/>
            </a:bodyPr>
            <a:lstStyle/>
            <a:p>
              <a:r>
                <a:rPr lang="en-US" dirty="0" smtClean="0">
                  <a:solidFill>
                    <a:srgbClr val="4D4F53"/>
                  </a:solidFill>
                  <a:latin typeface="Arial" pitchFamily="34" charset="0"/>
                  <a:cs typeface="Arial" pitchFamily="34" charset="0"/>
                </a:rPr>
                <a:t>Who’s involved?</a:t>
              </a:r>
            </a:p>
            <a:p>
              <a:pPr>
                <a:spcBef>
                  <a:spcPts val="600"/>
                </a:spcBef>
              </a:pPr>
              <a:r>
                <a:rPr lang="en-US" sz="1400" dirty="0" smtClean="0">
                  <a:solidFill>
                    <a:srgbClr val="4D4F53"/>
                  </a:solidFill>
                  <a:latin typeface="Arial" pitchFamily="34" charset="0"/>
                  <a:cs typeface="Arial" pitchFamily="34" charset="0"/>
                </a:rPr>
                <a:t>People key to the farming operation, your Land As Your Legacy advisor</a:t>
              </a:r>
            </a:p>
          </p:txBody>
        </p:sp>
      </p:grpSp>
      <p:cxnSp>
        <p:nvCxnSpPr>
          <p:cNvPr id="80" name="Straight Connector 79"/>
          <p:cNvCxnSpPr/>
          <p:nvPr/>
        </p:nvCxnSpPr>
        <p:spPr>
          <a:xfrm>
            <a:off x="4925567" y="3048000"/>
            <a:ext cx="1905000" cy="0"/>
          </a:xfrm>
          <a:prstGeom prst="line">
            <a:avLst/>
          </a:prstGeom>
          <a:ln w="50800">
            <a:solidFill>
              <a:srgbClr val="1C57A5">
                <a:alpha val="15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2" name="TextBox 61"/>
          <p:cNvSpPr txBox="1"/>
          <p:nvPr/>
        </p:nvSpPr>
        <p:spPr>
          <a:xfrm>
            <a:off x="457200" y="381000"/>
            <a:ext cx="6629400" cy="461665"/>
          </a:xfrm>
          <a:prstGeom prst="rect">
            <a:avLst/>
          </a:prstGeom>
          <a:noFill/>
        </p:spPr>
        <p:txBody>
          <a:bodyPr wrap="square" rtlCol="0">
            <a:spAutoFit/>
          </a:bodyPr>
          <a:lstStyle/>
          <a:p>
            <a:pPr algn="ctr"/>
            <a:r>
              <a:rPr lang="en-US" sz="2400" dirty="0" smtClean="0">
                <a:solidFill>
                  <a:srgbClr val="4D4F53"/>
                </a:solidFill>
                <a:latin typeface="Arial" pitchFamily="34" charset="0"/>
                <a:cs typeface="Arial" pitchFamily="34" charset="0"/>
              </a:rPr>
              <a:t>Common family scenarios</a:t>
            </a:r>
            <a:endParaRPr lang="en-US" sz="2400" dirty="0">
              <a:solidFill>
                <a:srgbClr val="4D4F53"/>
              </a:solidFill>
              <a:latin typeface="Arial" pitchFamily="34" charset="0"/>
              <a:cs typeface="Arial" pitchFamily="34" charset="0"/>
            </a:endParaRPr>
          </a:p>
        </p:txBody>
      </p:sp>
      <p:cxnSp>
        <p:nvCxnSpPr>
          <p:cNvPr id="13" name="Straight Connector 12"/>
          <p:cNvCxnSpPr/>
          <p:nvPr/>
        </p:nvCxnSpPr>
        <p:spPr>
          <a:xfrm>
            <a:off x="1981200" y="838200"/>
            <a:ext cx="3581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sp>
        <p:nvSpPr>
          <p:cNvPr id="7"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11" name="Straight Connector 10"/>
          <p:cNvCxnSpPr/>
          <p:nvPr/>
        </p:nvCxnSpPr>
        <p:spPr>
          <a:xfrm>
            <a:off x="1981200" y="381000"/>
            <a:ext cx="3581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28600" y="1447800"/>
            <a:ext cx="3657600" cy="2209800"/>
            <a:chOff x="228600" y="1447800"/>
            <a:chExt cx="3657600" cy="2209800"/>
          </a:xfrm>
        </p:grpSpPr>
        <p:sp>
          <p:nvSpPr>
            <p:cNvPr id="10" name="Rectangle 9"/>
            <p:cNvSpPr/>
            <p:nvPr/>
          </p:nvSpPr>
          <p:spPr>
            <a:xfrm>
              <a:off x="228600" y="1447800"/>
              <a:ext cx="3581400" cy="2209800"/>
            </a:xfrm>
            <a:prstGeom prst="rect">
              <a:avLst/>
            </a:prstGeom>
            <a:solidFill>
              <a:srgbClr val="4D4F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8600" y="1524000"/>
              <a:ext cx="3657600" cy="2015936"/>
            </a:xfrm>
            <a:prstGeom prst="rect">
              <a:avLst/>
            </a:prstGeom>
            <a:noFill/>
          </p:spPr>
          <p:txBody>
            <a:bodyPr wrap="square" rtlCol="0">
              <a:spAutoFit/>
            </a:bodyPr>
            <a:lstStyle/>
            <a:p>
              <a:pPr>
                <a:buClr>
                  <a:srgbClr val="FDA01A"/>
                </a:buClr>
              </a:pPr>
              <a:r>
                <a:rPr lang="en-US" sz="2400" b="1" dirty="0" smtClean="0">
                  <a:solidFill>
                    <a:srgbClr val="4D4F53"/>
                  </a:solidFill>
                  <a:latin typeface="Arial" pitchFamily="34" charset="0"/>
                  <a:cs typeface="Arial" pitchFamily="34" charset="0"/>
                </a:rPr>
                <a:t>Active Farming Children</a:t>
              </a:r>
            </a:p>
            <a:p>
              <a:pPr>
                <a:spcBef>
                  <a:spcPts val="600"/>
                </a:spcBef>
                <a:buClr>
                  <a:srgbClr val="FDA01A"/>
                </a:buClr>
              </a:pPr>
              <a:r>
                <a:rPr lang="en-US" dirty="0" smtClean="0">
                  <a:solidFill>
                    <a:srgbClr val="4D4F53"/>
                  </a:solidFill>
                  <a:latin typeface="Arial" pitchFamily="34" charset="0"/>
                  <a:cs typeface="Arial" pitchFamily="34" charset="0"/>
                </a:rPr>
                <a:t>Can the operation support multiple families in the next generation? Does everyone know their role?</a:t>
              </a:r>
              <a:endParaRPr lang="en-US" dirty="0">
                <a:solidFill>
                  <a:srgbClr val="4D4F53"/>
                </a:solidFill>
                <a:latin typeface="Arial" pitchFamily="34" charset="0"/>
                <a:cs typeface="Arial" pitchFamily="34" charset="0"/>
              </a:endParaRPr>
            </a:p>
          </p:txBody>
        </p:sp>
      </p:grpSp>
      <p:grpSp>
        <p:nvGrpSpPr>
          <p:cNvPr id="21" name="Group 20"/>
          <p:cNvGrpSpPr/>
          <p:nvPr/>
        </p:nvGrpSpPr>
        <p:grpSpPr>
          <a:xfrm>
            <a:off x="3886200" y="1447800"/>
            <a:ext cx="3581400" cy="2209800"/>
            <a:chOff x="3886200" y="1447800"/>
            <a:chExt cx="3581400" cy="2209800"/>
          </a:xfrm>
        </p:grpSpPr>
        <p:sp>
          <p:nvSpPr>
            <p:cNvPr id="19" name="Rectangle 18"/>
            <p:cNvSpPr/>
            <p:nvPr/>
          </p:nvSpPr>
          <p:spPr>
            <a:xfrm>
              <a:off x="3886200" y="1447800"/>
              <a:ext cx="3581400" cy="2209800"/>
            </a:xfrm>
            <a:prstGeom prst="rect">
              <a:avLst/>
            </a:prstGeom>
            <a:solidFill>
              <a:srgbClr val="4D4F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86200" y="1524000"/>
              <a:ext cx="3505200" cy="1461939"/>
            </a:xfrm>
            <a:prstGeom prst="rect">
              <a:avLst/>
            </a:prstGeom>
            <a:noFill/>
          </p:spPr>
          <p:txBody>
            <a:bodyPr wrap="square" rtlCol="0">
              <a:spAutoFit/>
            </a:bodyPr>
            <a:lstStyle/>
            <a:p>
              <a:r>
                <a:rPr lang="en-US" sz="2400" b="1" dirty="0" smtClean="0">
                  <a:solidFill>
                    <a:srgbClr val="4D4F53"/>
                  </a:solidFill>
                  <a:latin typeface="Arial" pitchFamily="34" charset="0"/>
                  <a:cs typeface="Arial" pitchFamily="34" charset="0"/>
                </a:rPr>
                <a:t>Non-Active Farming Children</a:t>
              </a:r>
            </a:p>
            <a:p>
              <a:pPr>
                <a:spcBef>
                  <a:spcPts val="600"/>
                </a:spcBef>
              </a:pPr>
              <a:r>
                <a:rPr lang="en-US" dirty="0" smtClean="0">
                  <a:solidFill>
                    <a:srgbClr val="4D4F53"/>
                  </a:solidFill>
                  <a:latin typeface="Arial" pitchFamily="34" charset="0"/>
                  <a:cs typeface="Arial" pitchFamily="34" charset="0"/>
                </a:rPr>
                <a:t>Is there a role for a non-active child? Concept of Fair vs. Equal</a:t>
              </a:r>
              <a:endParaRPr lang="en-US" dirty="0">
                <a:solidFill>
                  <a:srgbClr val="4D4F53"/>
                </a:solidFill>
                <a:latin typeface="Arial" pitchFamily="34" charset="0"/>
                <a:cs typeface="Arial" pitchFamily="34" charset="0"/>
              </a:endParaRPr>
            </a:p>
          </p:txBody>
        </p:sp>
      </p:grpSp>
      <p:grpSp>
        <p:nvGrpSpPr>
          <p:cNvPr id="22" name="Group 21"/>
          <p:cNvGrpSpPr/>
          <p:nvPr/>
        </p:nvGrpSpPr>
        <p:grpSpPr>
          <a:xfrm>
            <a:off x="228600" y="3733800"/>
            <a:ext cx="3581400" cy="2133600"/>
            <a:chOff x="228600" y="3733800"/>
            <a:chExt cx="3581400" cy="2133600"/>
          </a:xfrm>
        </p:grpSpPr>
        <p:sp>
          <p:nvSpPr>
            <p:cNvPr id="14" name="Rectangle 13"/>
            <p:cNvSpPr/>
            <p:nvPr/>
          </p:nvSpPr>
          <p:spPr>
            <a:xfrm>
              <a:off x="228600" y="3733800"/>
              <a:ext cx="3581400" cy="2133600"/>
            </a:xfrm>
            <a:prstGeom prst="rect">
              <a:avLst/>
            </a:prstGeom>
            <a:solidFill>
              <a:srgbClr val="4D4F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8600" y="3733800"/>
              <a:ext cx="3505200" cy="1369606"/>
            </a:xfrm>
            <a:prstGeom prst="rect">
              <a:avLst/>
            </a:prstGeom>
            <a:noFill/>
          </p:spPr>
          <p:txBody>
            <a:bodyPr wrap="square" rtlCol="0">
              <a:spAutoFit/>
            </a:bodyPr>
            <a:lstStyle/>
            <a:p>
              <a:r>
                <a:rPr lang="en-US" sz="2400" b="1" dirty="0" smtClean="0">
                  <a:solidFill>
                    <a:srgbClr val="4D4F53"/>
                  </a:solidFill>
                  <a:latin typeface="Arial" pitchFamily="34" charset="0"/>
                  <a:cs typeface="Arial" pitchFamily="34" charset="0"/>
                </a:rPr>
                <a:t>Active Farming Family</a:t>
              </a:r>
            </a:p>
            <a:p>
              <a:pPr>
                <a:spcBef>
                  <a:spcPts val="600"/>
                </a:spcBef>
              </a:pPr>
              <a:r>
                <a:rPr lang="en-US" dirty="0" smtClean="0">
                  <a:solidFill>
                    <a:srgbClr val="4D4F53"/>
                  </a:solidFill>
                  <a:latin typeface="Arial" pitchFamily="34" charset="0"/>
                  <a:cs typeface="Arial" pitchFamily="34" charset="0"/>
                </a:rPr>
                <a:t>Is there a brother or sister you farm with today? What are their plans?</a:t>
              </a:r>
              <a:endParaRPr lang="en-US" dirty="0">
                <a:solidFill>
                  <a:srgbClr val="4D4F53"/>
                </a:solidFill>
                <a:latin typeface="Arial" pitchFamily="34" charset="0"/>
                <a:cs typeface="Arial" pitchFamily="34" charset="0"/>
              </a:endParaRPr>
            </a:p>
          </p:txBody>
        </p:sp>
      </p:grpSp>
      <p:grpSp>
        <p:nvGrpSpPr>
          <p:cNvPr id="23" name="Group 22"/>
          <p:cNvGrpSpPr/>
          <p:nvPr/>
        </p:nvGrpSpPr>
        <p:grpSpPr>
          <a:xfrm>
            <a:off x="3886200" y="3733800"/>
            <a:ext cx="3581400" cy="2133600"/>
            <a:chOff x="3886200" y="3733800"/>
            <a:chExt cx="3581400" cy="2133600"/>
          </a:xfrm>
        </p:grpSpPr>
        <p:sp>
          <p:nvSpPr>
            <p:cNvPr id="18" name="Rectangle 17"/>
            <p:cNvSpPr/>
            <p:nvPr/>
          </p:nvSpPr>
          <p:spPr>
            <a:xfrm>
              <a:off x="3886200" y="3733800"/>
              <a:ext cx="3581400" cy="2133600"/>
            </a:xfrm>
            <a:prstGeom prst="rect">
              <a:avLst/>
            </a:prstGeom>
            <a:solidFill>
              <a:srgbClr val="4D4F5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86200" y="3733800"/>
              <a:ext cx="3505200" cy="1923604"/>
            </a:xfrm>
            <a:prstGeom prst="rect">
              <a:avLst/>
            </a:prstGeom>
            <a:noFill/>
          </p:spPr>
          <p:txBody>
            <a:bodyPr wrap="square" rtlCol="0">
              <a:spAutoFit/>
            </a:bodyPr>
            <a:lstStyle/>
            <a:p>
              <a:r>
                <a:rPr lang="en-US" sz="2400" b="1" dirty="0" smtClean="0">
                  <a:solidFill>
                    <a:srgbClr val="4D4F53"/>
                  </a:solidFill>
                  <a:latin typeface="Arial" pitchFamily="34" charset="0"/>
                  <a:cs typeface="Arial" pitchFamily="34" charset="0"/>
                </a:rPr>
                <a:t>Non-Family Members</a:t>
              </a:r>
            </a:p>
            <a:p>
              <a:pPr>
                <a:spcBef>
                  <a:spcPts val="600"/>
                </a:spcBef>
              </a:pPr>
              <a:r>
                <a:rPr lang="en-US" dirty="0" smtClean="0">
                  <a:solidFill>
                    <a:srgbClr val="4D4F53"/>
                  </a:solidFill>
                  <a:latin typeface="Arial" pitchFamily="34" charset="0"/>
                  <a:cs typeface="Arial" pitchFamily="34" charset="0"/>
                </a:rPr>
                <a:t>Is there a key person or property that the operation needs to retain? Are there ex-family members that could affect the operation?</a:t>
              </a:r>
              <a:endParaRPr lang="en-US" dirty="0">
                <a:solidFill>
                  <a:srgbClr val="4D4F53"/>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2" name="TextBox 61"/>
          <p:cNvSpPr txBox="1"/>
          <p:nvPr/>
        </p:nvSpPr>
        <p:spPr>
          <a:xfrm>
            <a:off x="457200" y="381000"/>
            <a:ext cx="6629400" cy="461665"/>
          </a:xfrm>
          <a:prstGeom prst="rect">
            <a:avLst/>
          </a:prstGeom>
          <a:noFill/>
        </p:spPr>
        <p:txBody>
          <a:bodyPr wrap="square" rtlCol="0">
            <a:spAutoFit/>
          </a:bodyPr>
          <a:lstStyle/>
          <a:p>
            <a:pPr algn="ctr"/>
            <a:r>
              <a:rPr lang="en-US" sz="2400" dirty="0" smtClean="0">
                <a:solidFill>
                  <a:srgbClr val="4D4F53"/>
                </a:solidFill>
                <a:latin typeface="Arial" pitchFamily="34" charset="0"/>
                <a:cs typeface="Arial" pitchFamily="34" charset="0"/>
              </a:rPr>
              <a:t>Some things to consider</a:t>
            </a:r>
            <a:endParaRPr lang="en-US" sz="2400" dirty="0">
              <a:solidFill>
                <a:srgbClr val="4D4F53"/>
              </a:solidFill>
              <a:latin typeface="Arial" pitchFamily="34" charset="0"/>
              <a:cs typeface="Arial" pitchFamily="34" charset="0"/>
            </a:endParaRPr>
          </a:p>
        </p:txBody>
      </p:sp>
      <p:cxnSp>
        <p:nvCxnSpPr>
          <p:cNvPr id="13" name="Straight Connector 12"/>
          <p:cNvCxnSpPr/>
          <p:nvPr/>
        </p:nvCxnSpPr>
        <p:spPr>
          <a:xfrm>
            <a:off x="1981200" y="838200"/>
            <a:ext cx="3581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sp>
        <p:nvSpPr>
          <p:cNvPr id="7"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11" name="Straight Connector 10"/>
          <p:cNvCxnSpPr/>
          <p:nvPr/>
        </p:nvCxnSpPr>
        <p:spPr>
          <a:xfrm>
            <a:off x="1981200" y="381000"/>
            <a:ext cx="3581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1524000"/>
            <a:ext cx="6934200" cy="3477875"/>
          </a:xfrm>
          <a:prstGeom prst="rect">
            <a:avLst/>
          </a:prstGeom>
          <a:noFill/>
        </p:spPr>
        <p:txBody>
          <a:bodyPr wrap="square" rtlCol="0">
            <a:spAutoFit/>
          </a:bodyPr>
          <a:lstStyle/>
          <a:p>
            <a:pPr marL="457200" indent="-457200">
              <a:spcBef>
                <a:spcPts val="600"/>
              </a:spcBef>
              <a:buClr>
                <a:srgbClr val="FDA01A"/>
              </a:buClr>
              <a:buFont typeface="Wingdings" pitchFamily="2" charset="2"/>
              <a:buChar char="§"/>
            </a:pPr>
            <a:r>
              <a:rPr lang="en-US" sz="2000" dirty="0" smtClean="0">
                <a:solidFill>
                  <a:srgbClr val="4D4F53"/>
                </a:solidFill>
                <a:latin typeface="Arial" pitchFamily="34" charset="0"/>
                <a:cs typeface="Arial" pitchFamily="34" charset="0"/>
              </a:rPr>
              <a:t>Older generation’s resistance to retire or desire to maintain control after retirement</a:t>
            </a:r>
          </a:p>
          <a:p>
            <a:pPr marL="457200" indent="-457200">
              <a:spcBef>
                <a:spcPts val="600"/>
              </a:spcBef>
              <a:buClr>
                <a:srgbClr val="FDA01A"/>
              </a:buClr>
              <a:buFont typeface="Wingdings" pitchFamily="2" charset="2"/>
              <a:buChar char="§"/>
            </a:pPr>
            <a:r>
              <a:rPr lang="en-US" sz="2000" dirty="0" smtClean="0">
                <a:solidFill>
                  <a:srgbClr val="4D4F53"/>
                </a:solidFill>
                <a:latin typeface="Arial" pitchFamily="34" charset="0"/>
                <a:cs typeface="Arial" pitchFamily="34" charset="0"/>
              </a:rPr>
              <a:t>Failure to identify succession leadership and mentor next generation leaders</a:t>
            </a:r>
          </a:p>
          <a:p>
            <a:pPr marL="457200" indent="-457200">
              <a:spcBef>
                <a:spcPts val="600"/>
              </a:spcBef>
              <a:buClr>
                <a:srgbClr val="FDA01A"/>
              </a:buClr>
              <a:buFont typeface="Wingdings" pitchFamily="2" charset="2"/>
              <a:buChar char="§"/>
            </a:pPr>
            <a:r>
              <a:rPr lang="en-US" sz="2000" dirty="0" smtClean="0">
                <a:solidFill>
                  <a:srgbClr val="4D4F53"/>
                </a:solidFill>
                <a:latin typeface="Arial" pitchFamily="34" charset="0"/>
                <a:cs typeface="Arial" pitchFamily="34" charset="0"/>
              </a:rPr>
              <a:t>Sibling frictions: estate equalization and fractured ownership</a:t>
            </a:r>
          </a:p>
          <a:p>
            <a:pPr marL="457200" indent="-457200">
              <a:spcBef>
                <a:spcPts val="600"/>
              </a:spcBef>
              <a:buClr>
                <a:srgbClr val="FDA01A"/>
              </a:buClr>
              <a:buFont typeface="Wingdings" pitchFamily="2" charset="2"/>
              <a:buChar char="§"/>
            </a:pPr>
            <a:r>
              <a:rPr lang="en-US" sz="2000" dirty="0" smtClean="0">
                <a:solidFill>
                  <a:srgbClr val="4D4F53"/>
                </a:solidFill>
                <a:latin typeface="Arial" pitchFamily="34" charset="0"/>
                <a:cs typeface="Arial" pitchFamily="34" charset="0"/>
              </a:rPr>
              <a:t>Lack of money to pay for succession planning and support</a:t>
            </a:r>
          </a:p>
          <a:p>
            <a:pPr marL="457200" indent="-457200">
              <a:spcBef>
                <a:spcPts val="600"/>
              </a:spcBef>
              <a:buClr>
                <a:srgbClr val="FDA01A"/>
              </a:buClr>
              <a:buFont typeface="Wingdings" pitchFamily="2" charset="2"/>
              <a:buChar char="§"/>
            </a:pPr>
            <a:r>
              <a:rPr lang="en-US" sz="2000" dirty="0" smtClean="0">
                <a:solidFill>
                  <a:srgbClr val="4D4F53"/>
                </a:solidFill>
                <a:latin typeface="Arial" pitchFamily="34" charset="0"/>
                <a:cs typeface="Arial" pitchFamily="34" charset="0"/>
              </a:rPr>
              <a:t>Fear of crippling financial effects of final illnesses and estate clearance costs</a:t>
            </a:r>
            <a:endParaRPr lang="en-US" sz="2000" dirty="0">
              <a:solidFill>
                <a:srgbClr val="4D4F53"/>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2" name="TextBox 61"/>
          <p:cNvSpPr txBox="1"/>
          <p:nvPr/>
        </p:nvSpPr>
        <p:spPr>
          <a:xfrm>
            <a:off x="457200" y="376535"/>
            <a:ext cx="6629400" cy="461665"/>
          </a:xfrm>
          <a:prstGeom prst="rect">
            <a:avLst/>
          </a:prstGeom>
          <a:noFill/>
        </p:spPr>
        <p:txBody>
          <a:bodyPr wrap="square" rtlCol="0">
            <a:spAutoFit/>
          </a:bodyPr>
          <a:lstStyle/>
          <a:p>
            <a:pPr algn="ctr"/>
            <a:r>
              <a:rPr lang="en-US" sz="2400" dirty="0" smtClean="0">
                <a:solidFill>
                  <a:srgbClr val="4D4F53"/>
                </a:solidFill>
                <a:latin typeface="Arial" pitchFamily="34" charset="0"/>
                <a:cs typeface="Arial" pitchFamily="34" charset="0"/>
              </a:rPr>
              <a:t>The next steps</a:t>
            </a:r>
            <a:endParaRPr lang="en-US" sz="2400" dirty="0">
              <a:solidFill>
                <a:srgbClr val="4D4F53"/>
              </a:solidFill>
              <a:latin typeface="Arial" pitchFamily="34" charset="0"/>
              <a:cs typeface="Arial" pitchFamily="34" charset="0"/>
            </a:endParaRPr>
          </a:p>
        </p:txBody>
      </p:sp>
      <p:cxnSp>
        <p:nvCxnSpPr>
          <p:cNvPr id="6" name="Straight Connector 5"/>
          <p:cNvCxnSpPr/>
          <p:nvPr/>
        </p:nvCxnSpPr>
        <p:spPr>
          <a:xfrm>
            <a:off x="2743200" y="376535"/>
            <a:ext cx="2057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600" y="1828800"/>
            <a:ext cx="6324600" cy="3219343"/>
          </a:xfrm>
          <a:prstGeom prst="rect">
            <a:avLst/>
          </a:prstGeom>
          <a:noFill/>
        </p:spPr>
        <p:txBody>
          <a:bodyPr wrap="square" rtlCol="0">
            <a:spAutoFit/>
          </a:bodyPr>
          <a:lstStyle/>
          <a:p>
            <a:pPr marL="457200" indent="-457200" eaLnBrk="0" hangingPunct="0">
              <a:spcBef>
                <a:spcPct val="20000"/>
              </a:spcBef>
              <a:spcAft>
                <a:spcPts val="1200"/>
              </a:spcAft>
              <a:buFont typeface="+mj-lt"/>
              <a:buAutoNum type="arabicPeriod"/>
            </a:pPr>
            <a:r>
              <a:rPr lang="en-US" sz="2400" dirty="0" smtClean="0">
                <a:solidFill>
                  <a:srgbClr val="4D4F53"/>
                </a:solidFill>
                <a:latin typeface="Arial" pitchFamily="34" charset="0"/>
                <a:cs typeface="Arial" pitchFamily="34" charset="0"/>
              </a:rPr>
              <a:t>Complete your evaluation</a:t>
            </a:r>
          </a:p>
          <a:p>
            <a:pPr marL="457200" indent="-457200" eaLnBrk="0" hangingPunct="0">
              <a:spcBef>
                <a:spcPct val="20000"/>
              </a:spcBef>
              <a:spcAft>
                <a:spcPts val="1200"/>
              </a:spcAft>
              <a:buFont typeface="+mj-lt"/>
              <a:buAutoNum type="arabicPeriod"/>
            </a:pPr>
            <a:r>
              <a:rPr lang="en-US" sz="2400" dirty="0" smtClean="0">
                <a:solidFill>
                  <a:srgbClr val="4D4F53"/>
                </a:solidFill>
                <a:latin typeface="Arial" pitchFamily="34" charset="0"/>
                <a:cs typeface="Arial" pitchFamily="34" charset="0"/>
              </a:rPr>
              <a:t>Schedule a meeting with your Land As Your Legacy advisor</a:t>
            </a:r>
          </a:p>
          <a:p>
            <a:pPr marL="457200" indent="-457200" eaLnBrk="0" hangingPunct="0">
              <a:spcBef>
                <a:spcPct val="20000"/>
              </a:spcBef>
              <a:spcAft>
                <a:spcPts val="1200"/>
              </a:spcAft>
              <a:buFont typeface="+mj-lt"/>
              <a:buAutoNum type="arabicPeriod"/>
            </a:pPr>
            <a:r>
              <a:rPr lang="en-US" sz="2400" dirty="0" smtClean="0">
                <a:solidFill>
                  <a:srgbClr val="4D4F53"/>
                </a:solidFill>
                <a:latin typeface="Arial" pitchFamily="34" charset="0"/>
                <a:cs typeface="Arial" pitchFamily="34" charset="0"/>
              </a:rPr>
              <a:t>Start thinking and get organized</a:t>
            </a:r>
          </a:p>
          <a:p>
            <a:pPr marL="800100" lvl="1" indent="-342900" eaLnBrk="0" hangingPunct="0">
              <a:spcBef>
                <a:spcPct val="20000"/>
              </a:spcBef>
              <a:spcAft>
                <a:spcPts val="1200"/>
              </a:spcAft>
              <a:buClr>
                <a:srgbClr val="FDA01A"/>
              </a:buClr>
              <a:buFont typeface="Wingdings" pitchFamily="2" charset="2"/>
              <a:buChar char="§"/>
            </a:pPr>
            <a:r>
              <a:rPr lang="en-US" sz="2400" dirty="0" smtClean="0">
                <a:solidFill>
                  <a:srgbClr val="4D4F53"/>
                </a:solidFill>
                <a:latin typeface="Arial" pitchFamily="34" charset="0"/>
                <a:cs typeface="Arial" pitchFamily="34" charset="0"/>
              </a:rPr>
              <a:t>Transition planning checklist</a:t>
            </a:r>
          </a:p>
          <a:p>
            <a:pPr marL="800100" lvl="1" indent="-342900" eaLnBrk="0" hangingPunct="0">
              <a:spcBef>
                <a:spcPct val="20000"/>
              </a:spcBef>
              <a:spcAft>
                <a:spcPts val="1200"/>
              </a:spcAft>
              <a:buClr>
                <a:srgbClr val="FDA01A"/>
              </a:buClr>
              <a:buFont typeface="Wingdings" pitchFamily="2" charset="2"/>
              <a:buChar char="§"/>
            </a:pPr>
            <a:r>
              <a:rPr lang="en-US" sz="2400" dirty="0" smtClean="0">
                <a:solidFill>
                  <a:srgbClr val="4D4F53"/>
                </a:solidFill>
                <a:latin typeface="Arial" pitchFamily="34" charset="0"/>
                <a:cs typeface="Arial" pitchFamily="34" charset="0"/>
              </a:rPr>
              <a:t>Document checklist</a:t>
            </a:r>
            <a:endParaRPr lang="en-US" sz="2400" dirty="0">
              <a:solidFill>
                <a:srgbClr val="4D4F53"/>
              </a:solidFill>
              <a:latin typeface="Arial" pitchFamily="34" charset="0"/>
              <a:cs typeface="Arial" pitchFamily="34" charset="0"/>
            </a:endParaRPr>
          </a:p>
        </p:txBody>
      </p:sp>
      <p:cxnSp>
        <p:nvCxnSpPr>
          <p:cNvPr id="13" name="Straight Connector 12"/>
          <p:cNvCxnSpPr/>
          <p:nvPr/>
        </p:nvCxnSpPr>
        <p:spPr>
          <a:xfrm>
            <a:off x="2743200" y="833735"/>
            <a:ext cx="20574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sp>
        <p:nvSpPr>
          <p:cNvPr id="7"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514600" y="2020669"/>
            <a:ext cx="3810000" cy="646331"/>
          </a:xfrm>
          <a:prstGeom prst="rect">
            <a:avLst/>
          </a:prstGeom>
          <a:noFill/>
        </p:spPr>
        <p:txBody>
          <a:bodyPr wrap="square" rtlCol="0">
            <a:spAutoFit/>
          </a:bodyPr>
          <a:lstStyle/>
          <a:p>
            <a:pPr algn="ctr"/>
            <a:r>
              <a:rPr lang="en-US" sz="3600" dirty="0" smtClean="0">
                <a:latin typeface="Arial" pitchFamily="34" charset="0"/>
                <a:cs typeface="Arial" pitchFamily="34" charset="0"/>
              </a:rPr>
              <a:t>Thank you</a:t>
            </a:r>
            <a:endParaRPr lang="en-US" sz="3600" dirty="0">
              <a:latin typeface="Arial" pitchFamily="34" charset="0"/>
              <a:cs typeface="Arial" pitchFamily="34" charset="0"/>
            </a:endParaRPr>
          </a:p>
        </p:txBody>
      </p:sp>
      <p:sp>
        <p:nvSpPr>
          <p:cNvPr id="5" name="TextBox 4"/>
          <p:cNvSpPr txBox="1"/>
          <p:nvPr/>
        </p:nvSpPr>
        <p:spPr>
          <a:xfrm>
            <a:off x="2286000" y="6459379"/>
            <a:ext cx="44196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APPROVED FOR CLIENT USE</a:t>
            </a:r>
            <a:endParaRPr lang="en-US" sz="1000" dirty="0">
              <a:latin typeface="Arial" pitchFamily="34" charset="0"/>
              <a:cs typeface="Arial" pitchFamily="34" charset="0"/>
            </a:endParaRPr>
          </a:p>
        </p:txBody>
      </p:sp>
      <p:sp>
        <p:nvSpPr>
          <p:cNvPr id="6" name="TextBox 5"/>
          <p:cNvSpPr txBox="1"/>
          <p:nvPr/>
        </p:nvSpPr>
        <p:spPr>
          <a:xfrm>
            <a:off x="533400" y="6459379"/>
            <a:ext cx="1752600" cy="246221"/>
          </a:xfrm>
          <a:prstGeom prst="rect">
            <a:avLst/>
          </a:prstGeom>
          <a:noFill/>
        </p:spPr>
        <p:txBody>
          <a:bodyPr wrap="square" rtlCol="0">
            <a:spAutoFit/>
          </a:bodyPr>
          <a:lstStyle/>
          <a:p>
            <a:r>
              <a:rPr lang="en-US" sz="1000" dirty="0" err="1" smtClean="0">
                <a:latin typeface="Arial" pitchFamily="34" charset="0"/>
                <a:cs typeface="Arial" pitchFamily="34" charset="0"/>
              </a:rPr>
              <a:t>NFM-10575AO.6</a:t>
            </a:r>
            <a:r>
              <a:rPr lang="en-US" sz="1000" dirty="0" smtClean="0">
                <a:latin typeface="Arial" pitchFamily="34" charset="0"/>
                <a:cs typeface="Arial" pitchFamily="34" charset="0"/>
              </a:rPr>
              <a:t> (11/15)</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6096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Some things you need to know</a:t>
            </a:r>
            <a:endParaRPr lang="en-US" sz="3200" dirty="0">
              <a:latin typeface="Arial" pitchFamily="34" charset="0"/>
              <a:cs typeface="Arial" pitchFamily="34" charset="0"/>
            </a:endParaRPr>
          </a:p>
        </p:txBody>
      </p:sp>
      <p:sp>
        <p:nvSpPr>
          <p:cNvPr id="3" name="TextBox 2"/>
          <p:cNvSpPr txBox="1"/>
          <p:nvPr/>
        </p:nvSpPr>
        <p:spPr>
          <a:xfrm>
            <a:off x="2286000" y="6459379"/>
            <a:ext cx="44196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APPROVED FOR CLIENT USE</a:t>
            </a:r>
            <a:endParaRPr lang="en-US" sz="1000" dirty="0">
              <a:latin typeface="Arial" pitchFamily="34" charset="0"/>
              <a:cs typeface="Arial" pitchFamily="34" charset="0"/>
            </a:endParaRPr>
          </a:p>
        </p:txBody>
      </p:sp>
      <p:sp>
        <p:nvSpPr>
          <p:cNvPr id="4" name="TextBox 3"/>
          <p:cNvSpPr txBox="1"/>
          <p:nvPr/>
        </p:nvSpPr>
        <p:spPr>
          <a:xfrm>
            <a:off x="533400" y="6459379"/>
            <a:ext cx="1752600" cy="246221"/>
          </a:xfrm>
          <a:prstGeom prst="rect">
            <a:avLst/>
          </a:prstGeom>
          <a:noFill/>
        </p:spPr>
        <p:txBody>
          <a:bodyPr wrap="square" rtlCol="0">
            <a:spAutoFit/>
          </a:bodyPr>
          <a:lstStyle/>
          <a:p>
            <a:r>
              <a:rPr lang="en-US" sz="1000" dirty="0" err="1" smtClean="0">
                <a:latin typeface="Arial" pitchFamily="34" charset="0"/>
                <a:cs typeface="Arial" pitchFamily="34" charset="0"/>
              </a:rPr>
              <a:t>NFM-10575AO.6</a:t>
            </a:r>
            <a:r>
              <a:rPr lang="en-US" sz="1000" dirty="0" smtClean="0">
                <a:latin typeface="Arial" pitchFamily="34" charset="0"/>
                <a:cs typeface="Arial" pitchFamily="34" charset="0"/>
              </a:rPr>
              <a:t> (11/15)</a:t>
            </a:r>
            <a:endParaRPr lang="en-US" sz="1000" dirty="0">
              <a:latin typeface="Arial" pitchFamily="34" charset="0"/>
              <a:cs typeface="Arial" pitchFamily="34" charset="0"/>
            </a:endParaRPr>
          </a:p>
        </p:txBody>
      </p:sp>
      <p:pic>
        <p:nvPicPr>
          <p:cNvPr id="5" name="Picture 4" descr="FDIC disclosure box.bmp"/>
          <p:cNvPicPr>
            <a:picLocks noChangeAspect="1"/>
          </p:cNvPicPr>
          <p:nvPr/>
        </p:nvPicPr>
        <p:blipFill>
          <a:blip r:embed="rId4" cstate="print"/>
          <a:stretch>
            <a:fillRect/>
          </a:stretch>
        </p:blipFill>
        <p:spPr>
          <a:xfrm>
            <a:off x="1219200" y="5410200"/>
            <a:ext cx="6934200" cy="640152"/>
          </a:xfrm>
          <a:prstGeom prst="rect">
            <a:avLst/>
          </a:prstGeom>
        </p:spPr>
      </p:pic>
      <p:sp>
        <p:nvSpPr>
          <p:cNvPr id="6" name="TextBox 5"/>
          <p:cNvSpPr txBox="1"/>
          <p:nvPr/>
        </p:nvSpPr>
        <p:spPr>
          <a:xfrm>
            <a:off x="990600" y="1371600"/>
            <a:ext cx="7391400" cy="2936188"/>
          </a:xfrm>
          <a:prstGeom prst="rect">
            <a:avLst/>
          </a:prstGeom>
          <a:noFill/>
        </p:spPr>
        <p:txBody>
          <a:bodyPr wrap="square" rtlCol="0">
            <a:spAutoFit/>
          </a:bodyPr>
          <a:lstStyle/>
          <a:p>
            <a:pPr lvl="0" fontAlgn="base">
              <a:lnSpc>
                <a:spcPct val="80000"/>
              </a:lnSpc>
              <a:spcBef>
                <a:spcPct val="20000"/>
              </a:spcBef>
              <a:spcAft>
                <a:spcPct val="0"/>
              </a:spcAft>
            </a:pPr>
            <a:r>
              <a:rPr lang="en-US" sz="1400" kern="0" dirty="0" smtClean="0">
                <a:latin typeface="Arial" pitchFamily="34" charset="0"/>
                <a:ea typeface="ＭＳ Ｐゴシック"/>
                <a:cs typeface="Arial" pitchFamily="34" charset="0"/>
              </a:rPr>
              <a:t>This presentation was not intended by the author to be used by anybody for the purpose of avoiding any penalties that may be imposed on you pursuant to the Internal Revenue Code. The information contained herein was prepared to support the promotion, marketing and/or sale of life insurance contracts, annuity contracts and/or other products and services provided by Nationwide Life Insurance Company.</a:t>
            </a:r>
          </a:p>
          <a:p>
            <a:pPr lvl="0" fontAlgn="base">
              <a:lnSpc>
                <a:spcPct val="80000"/>
              </a:lnSpc>
              <a:spcBef>
                <a:spcPct val="20000"/>
              </a:spcBef>
              <a:spcAft>
                <a:spcPct val="0"/>
              </a:spcAft>
            </a:pPr>
            <a:endParaRPr lang="en-US" sz="1400" kern="0" dirty="0" smtClean="0">
              <a:latin typeface="Arial" pitchFamily="34" charset="0"/>
              <a:ea typeface="ＭＳ Ｐゴシック"/>
              <a:cs typeface="Arial" pitchFamily="34" charset="0"/>
            </a:endParaRPr>
          </a:p>
          <a:p>
            <a:pPr lvl="0" fontAlgn="base">
              <a:lnSpc>
                <a:spcPct val="80000"/>
              </a:lnSpc>
              <a:spcBef>
                <a:spcPct val="20000"/>
              </a:spcBef>
              <a:spcAft>
                <a:spcPct val="0"/>
              </a:spcAft>
            </a:pPr>
            <a:r>
              <a:rPr lang="en-US" sz="1400" kern="0" dirty="0" smtClean="0">
                <a:latin typeface="Arial" pitchFamily="34" charset="0"/>
                <a:ea typeface="ＭＳ Ｐゴシック"/>
                <a:cs typeface="Arial" pitchFamily="34" charset="0"/>
              </a:rPr>
              <a:t>Federal tax laws are complex and subject to change. Neither the company nor its representatives give legal or tax advice. Please talk with your attorney or tax advisor for answers to your specific questions.</a:t>
            </a:r>
          </a:p>
          <a:p>
            <a:pPr lvl="0" fontAlgn="base">
              <a:lnSpc>
                <a:spcPct val="80000"/>
              </a:lnSpc>
              <a:spcBef>
                <a:spcPct val="20000"/>
              </a:spcBef>
              <a:spcAft>
                <a:spcPct val="0"/>
              </a:spcAft>
            </a:pPr>
            <a:endParaRPr lang="en-US" sz="1400" kern="0" dirty="0" smtClean="0">
              <a:latin typeface="Arial" pitchFamily="34" charset="0"/>
              <a:ea typeface="ＭＳ Ｐゴシック"/>
              <a:cs typeface="Arial" pitchFamily="34" charset="0"/>
            </a:endParaRPr>
          </a:p>
          <a:p>
            <a:pPr lvl="0" fontAlgn="base">
              <a:lnSpc>
                <a:spcPct val="80000"/>
              </a:lnSpc>
              <a:spcBef>
                <a:spcPct val="20000"/>
              </a:spcBef>
              <a:spcAft>
                <a:spcPct val="0"/>
              </a:spcAft>
            </a:pPr>
            <a:r>
              <a:rPr lang="en-US" sz="1400" kern="0" dirty="0" smtClean="0">
                <a:latin typeface="Arial" pitchFamily="34" charset="0"/>
                <a:ea typeface="ＭＳ Ｐゴシック"/>
                <a:cs typeface="Arial" pitchFamily="34" charset="0"/>
              </a:rPr>
              <a:t>Investing involves risk, including possible loss of principal</a:t>
            </a:r>
          </a:p>
          <a:p>
            <a:pPr lvl="0" fontAlgn="base">
              <a:lnSpc>
                <a:spcPct val="80000"/>
              </a:lnSpc>
              <a:spcBef>
                <a:spcPct val="20000"/>
              </a:spcBef>
              <a:spcAft>
                <a:spcPct val="0"/>
              </a:spcAft>
            </a:pPr>
            <a:endParaRPr lang="en-US" sz="1400" kern="0" dirty="0" smtClean="0">
              <a:latin typeface="Arial" pitchFamily="34" charset="0"/>
              <a:ea typeface="ＭＳ Ｐゴシック"/>
              <a:cs typeface="Arial" pitchFamily="34" charset="0"/>
            </a:endParaRPr>
          </a:p>
          <a:p>
            <a:pPr lvl="0" eaLnBrk="0" fontAlgn="base" hangingPunct="0">
              <a:lnSpc>
                <a:spcPct val="80000"/>
              </a:lnSpc>
              <a:spcBef>
                <a:spcPct val="20000"/>
              </a:spcBef>
              <a:spcAft>
                <a:spcPct val="0"/>
              </a:spcAft>
            </a:pPr>
            <a:r>
              <a:rPr lang="en-US" sz="1400" kern="0" dirty="0" smtClean="0">
                <a:latin typeface="Arial" pitchFamily="34" charset="0"/>
                <a:ea typeface="ＭＳ Ｐゴシック"/>
                <a:cs typeface="Arial" pitchFamily="34" charset="0"/>
              </a:rPr>
              <a:t>Variable insurance products are underwritten by Nationwide Life Insurance Company, Columbus, Ohio, a subsidiary of Nationwide. The general distributor is Nationwide Investment Services Corporation, member </a:t>
            </a:r>
            <a:r>
              <a:rPr lang="en-US" sz="1400" kern="0" dirty="0" err="1" smtClean="0">
                <a:latin typeface="Arial" pitchFamily="34" charset="0"/>
                <a:ea typeface="ＭＳ Ｐゴシック"/>
                <a:cs typeface="Arial" pitchFamily="34" charset="0"/>
              </a:rPr>
              <a:t>FINRA</a:t>
            </a:r>
            <a:r>
              <a:rPr lang="en-US" sz="1400" kern="0" dirty="0" smtClean="0">
                <a:latin typeface="Arial" pitchFamily="34" charset="0"/>
                <a:ea typeface="ＭＳ Ｐゴシック"/>
                <a:cs typeface="Arial" pitchFamily="3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85800" y="228600"/>
            <a:ext cx="2133600" cy="707886"/>
          </a:xfrm>
          <a:prstGeom prst="rect">
            <a:avLst/>
          </a:prstGeom>
          <a:noFill/>
          <a:effectLst>
            <a:outerShdw blurRad="127000" dist="50800" dir="5400000" algn="ctr" rotWithShape="0">
              <a:schemeClr val="tx1">
                <a:alpha val="54000"/>
              </a:schemeClr>
            </a:outerShdw>
          </a:effectLst>
        </p:spPr>
        <p:txBody>
          <a:bodyPr wrap="square" rtlCol="0">
            <a:spAutoFit/>
          </a:bodyPr>
          <a:lstStyle/>
          <a:p>
            <a:r>
              <a:rPr lang="en-US" sz="4000" dirty="0" smtClean="0">
                <a:solidFill>
                  <a:schemeClr val="bg1"/>
                </a:solidFill>
                <a:latin typeface="Arial" pitchFamily="34" charset="0"/>
                <a:cs typeface="Arial" pitchFamily="34" charset="0"/>
              </a:rPr>
              <a:t>Agenda</a:t>
            </a:r>
            <a:endParaRPr lang="en-US" sz="4000" dirty="0">
              <a:solidFill>
                <a:schemeClr val="bg1"/>
              </a:solidFill>
              <a:latin typeface="Arial" pitchFamily="34" charset="0"/>
              <a:cs typeface="Arial" pitchFamily="34" charset="0"/>
            </a:endParaRPr>
          </a:p>
        </p:txBody>
      </p:sp>
      <p:sp>
        <p:nvSpPr>
          <p:cNvPr id="9" name="TextBox 8"/>
          <p:cNvSpPr txBox="1"/>
          <p:nvPr/>
        </p:nvSpPr>
        <p:spPr>
          <a:xfrm>
            <a:off x="609600" y="2133600"/>
            <a:ext cx="7772400" cy="3139321"/>
          </a:xfrm>
          <a:prstGeom prst="rect">
            <a:avLst/>
          </a:prstGeom>
          <a:noFill/>
        </p:spPr>
        <p:txBody>
          <a:bodyPr wrap="square" rtlCol="0">
            <a:spAutoFit/>
          </a:bodyPr>
          <a:lstStyle/>
          <a:p>
            <a:pPr>
              <a:spcAft>
                <a:spcPts val="600"/>
              </a:spcAft>
              <a:buClr>
                <a:srgbClr val="FDA01A"/>
              </a:buClr>
              <a:buFont typeface="Wingdings" pitchFamily="2" charset="2"/>
              <a:buChar char="§"/>
            </a:pPr>
            <a:r>
              <a:rPr lang="en-US" sz="2400" dirty="0" smtClean="0">
                <a:latin typeface="Arial" pitchFamily="34" charset="0"/>
                <a:cs typeface="Arial" pitchFamily="34" charset="0"/>
              </a:rPr>
              <a:t>  Agricultural demographics</a:t>
            </a:r>
            <a:endParaRPr lang="en-US" sz="1000" dirty="0" smtClean="0">
              <a:latin typeface="Arial" pitchFamily="34" charset="0"/>
              <a:cs typeface="Arial" pitchFamily="34" charset="0"/>
            </a:endParaRPr>
          </a:p>
          <a:p>
            <a:pPr>
              <a:spcAft>
                <a:spcPts val="600"/>
              </a:spcAft>
              <a:buClr>
                <a:srgbClr val="FDA01A"/>
              </a:buClr>
              <a:buFont typeface="Wingdings" pitchFamily="2" charset="2"/>
              <a:buChar char="§"/>
            </a:pPr>
            <a:r>
              <a:rPr lang="en-US" sz="2400" dirty="0" smtClean="0">
                <a:latin typeface="Arial" pitchFamily="34" charset="0"/>
                <a:cs typeface="Arial" pitchFamily="34" charset="0"/>
              </a:rPr>
              <a:t>  Nationwide’s ties to the agricultural community</a:t>
            </a:r>
            <a:endParaRPr lang="en-US" sz="1000" dirty="0" smtClean="0">
              <a:latin typeface="Arial" pitchFamily="34" charset="0"/>
              <a:cs typeface="Arial" pitchFamily="34" charset="0"/>
            </a:endParaRPr>
          </a:p>
          <a:p>
            <a:pPr>
              <a:spcAft>
                <a:spcPts val="600"/>
              </a:spcAft>
              <a:buClr>
                <a:srgbClr val="FDA01A"/>
              </a:buClr>
              <a:buFont typeface="Wingdings" pitchFamily="2" charset="2"/>
              <a:buChar char="§"/>
            </a:pPr>
            <a:r>
              <a:rPr lang="en-US" sz="2400" dirty="0" smtClean="0">
                <a:latin typeface="Arial" pitchFamily="34" charset="0"/>
                <a:cs typeface="Arial" pitchFamily="34" charset="0"/>
              </a:rPr>
              <a:t>  The need for transition planning</a:t>
            </a:r>
            <a:endParaRPr lang="en-US" sz="1000" dirty="0" smtClean="0">
              <a:latin typeface="Arial" pitchFamily="34" charset="0"/>
              <a:cs typeface="Arial" pitchFamily="34" charset="0"/>
            </a:endParaRPr>
          </a:p>
          <a:p>
            <a:pPr>
              <a:spcAft>
                <a:spcPts val="600"/>
              </a:spcAft>
              <a:buClr>
                <a:srgbClr val="FDA01A"/>
              </a:buClr>
              <a:buFont typeface="Wingdings" pitchFamily="2" charset="2"/>
              <a:buChar char="§"/>
            </a:pPr>
            <a:r>
              <a:rPr lang="en-US" sz="2400" dirty="0" smtClean="0">
                <a:latin typeface="Arial" pitchFamily="34" charset="0"/>
                <a:cs typeface="Arial" pitchFamily="34" charset="0"/>
              </a:rPr>
              <a:t>  What is Nationwide’s Land As Your Legacy program?</a:t>
            </a:r>
            <a:endParaRPr lang="en-US" sz="1000" dirty="0" smtClean="0">
              <a:latin typeface="Arial" pitchFamily="34" charset="0"/>
              <a:cs typeface="Arial" pitchFamily="34" charset="0"/>
            </a:endParaRPr>
          </a:p>
          <a:p>
            <a:pPr>
              <a:spcAft>
                <a:spcPts val="600"/>
              </a:spcAft>
              <a:buClr>
                <a:srgbClr val="FDA01A"/>
              </a:buClr>
              <a:buFont typeface="Wingdings" pitchFamily="2" charset="2"/>
              <a:buChar char="§"/>
            </a:pPr>
            <a:r>
              <a:rPr lang="en-US" sz="2400" dirty="0" smtClean="0">
                <a:latin typeface="Arial" pitchFamily="34" charset="0"/>
                <a:cs typeface="Arial" pitchFamily="34" charset="0"/>
              </a:rPr>
              <a:t>  Some common family scenarios</a:t>
            </a:r>
            <a:endParaRPr lang="en-US" sz="1000" dirty="0" smtClean="0">
              <a:latin typeface="Arial" pitchFamily="34" charset="0"/>
              <a:cs typeface="Arial" pitchFamily="34" charset="0"/>
            </a:endParaRPr>
          </a:p>
          <a:p>
            <a:pPr>
              <a:spcAft>
                <a:spcPts val="600"/>
              </a:spcAft>
              <a:buClr>
                <a:srgbClr val="FDA01A"/>
              </a:buClr>
              <a:buFont typeface="Wingdings" pitchFamily="2" charset="2"/>
              <a:buChar char="§"/>
            </a:pPr>
            <a:r>
              <a:rPr lang="en-US" sz="2400" dirty="0" smtClean="0">
                <a:latin typeface="Arial" pitchFamily="34" charset="0"/>
                <a:cs typeface="Arial" pitchFamily="34" charset="0"/>
              </a:rPr>
              <a:t>  Some things to consider</a:t>
            </a:r>
            <a:endParaRPr lang="en-US" sz="1000" dirty="0" smtClean="0">
              <a:latin typeface="Arial" pitchFamily="34" charset="0"/>
              <a:cs typeface="Arial" pitchFamily="34" charset="0"/>
            </a:endParaRPr>
          </a:p>
          <a:p>
            <a:pPr>
              <a:spcAft>
                <a:spcPts val="600"/>
              </a:spcAft>
              <a:buClr>
                <a:srgbClr val="FDA01A"/>
              </a:buClr>
              <a:buFont typeface="Wingdings" pitchFamily="2" charset="2"/>
              <a:buChar char="§"/>
            </a:pPr>
            <a:r>
              <a:rPr lang="en-US" sz="2400" dirty="0" smtClean="0">
                <a:latin typeface="Arial" pitchFamily="34" charset="0"/>
                <a:cs typeface="Arial" pitchFamily="34" charset="0"/>
              </a:rPr>
              <a:t>  Next steps</a:t>
            </a:r>
          </a:p>
        </p:txBody>
      </p:sp>
      <p:sp>
        <p:nvSpPr>
          <p:cNvPr id="11"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pic>
        <p:nvPicPr>
          <p:cNvPr id="7" name="Picture 6" descr="value prop image.png"/>
          <p:cNvPicPr>
            <a:picLocks noChangeAspect="1"/>
          </p:cNvPicPr>
          <p:nvPr/>
        </p:nvPicPr>
        <p:blipFill>
          <a:blip r:embed="rId4" cstate="print"/>
          <a:stretch>
            <a:fillRect/>
          </a:stretch>
        </p:blipFill>
        <p:spPr>
          <a:xfrm>
            <a:off x="1295400" y="198748"/>
            <a:ext cx="7772400" cy="3611252"/>
          </a:xfrm>
          <a:prstGeom prst="rect">
            <a:avLst/>
          </a:prstGeom>
        </p:spPr>
      </p:pic>
      <p:sp>
        <p:nvSpPr>
          <p:cNvPr id="8" name="TextBox 7"/>
          <p:cNvSpPr txBox="1"/>
          <p:nvPr/>
        </p:nvSpPr>
        <p:spPr>
          <a:xfrm>
            <a:off x="1295400" y="5410200"/>
            <a:ext cx="7848600" cy="707886"/>
          </a:xfrm>
          <a:prstGeom prst="rect">
            <a:avLst/>
          </a:prstGeom>
          <a:noFill/>
        </p:spPr>
        <p:txBody>
          <a:bodyPr wrap="square" rtlCol="0">
            <a:spAutoFit/>
          </a:bodyPr>
          <a:lstStyle/>
          <a:p>
            <a:r>
              <a:rPr lang="en-US" sz="1000" dirty="0" smtClean="0">
                <a:latin typeface="Arial" pitchFamily="34" charset="0"/>
                <a:cs typeface="Arial" pitchFamily="34" charset="0"/>
              </a:rPr>
              <a:t>1 </a:t>
            </a:r>
            <a:r>
              <a:rPr lang="en-US" sz="1000" i="1" dirty="0" smtClean="0">
                <a:latin typeface="Arial" pitchFamily="34" charset="0"/>
                <a:cs typeface="Arial" pitchFamily="34" charset="0"/>
              </a:rPr>
              <a:t>Keeping farm in family requires strategy, </a:t>
            </a:r>
            <a:r>
              <a:rPr lang="en-US" sz="1000" dirty="0" smtClean="0">
                <a:latin typeface="Arial" pitchFamily="34" charset="0"/>
                <a:cs typeface="Arial" pitchFamily="34" charset="0"/>
              </a:rPr>
              <a:t>Larry Copeland, USA TODAY, July, 9 2012.</a:t>
            </a:r>
          </a:p>
          <a:p>
            <a:r>
              <a:rPr lang="en-US" sz="1000" dirty="0" smtClean="0">
                <a:latin typeface="Arial" pitchFamily="34" charset="0"/>
                <a:cs typeface="Arial" pitchFamily="34" charset="0"/>
              </a:rPr>
              <a:t>2</a:t>
            </a:r>
            <a:r>
              <a:rPr lang="en-US" sz="1000" i="1" dirty="0" smtClean="0">
                <a:latin typeface="Arial" pitchFamily="34" charset="0"/>
                <a:cs typeface="Arial" pitchFamily="34" charset="0"/>
              </a:rPr>
              <a:t> Fast Facts About Agriculture, The Voice of Agriculture®, American Farm Bureau Federation®, fb.org/index.php/</a:t>
            </a:r>
            <a:r>
              <a:rPr lang="en-US" sz="1000" i="1" dirty="0" err="1" smtClean="0">
                <a:latin typeface="Arial" pitchFamily="34" charset="0"/>
                <a:cs typeface="Arial" pitchFamily="34" charset="0"/>
              </a:rPr>
              <a:t>index.php?action</a:t>
            </a:r>
            <a:r>
              <a:rPr lang="en-US" sz="1000" i="1" dirty="0" smtClean="0">
                <a:latin typeface="Arial" pitchFamily="34" charset="0"/>
                <a:cs typeface="Arial" pitchFamily="34" charset="0"/>
              </a:rPr>
              <a:t>=</a:t>
            </a:r>
            <a:r>
              <a:rPr lang="en-US" sz="1000" i="1" dirty="0" err="1" smtClean="0">
                <a:latin typeface="Arial" pitchFamily="34" charset="0"/>
                <a:cs typeface="Arial" pitchFamily="34" charset="0"/>
              </a:rPr>
              <a:t>newsroom.fastfact</a:t>
            </a:r>
            <a:r>
              <a:rPr lang="en-US" sz="1000" i="1" dirty="0" smtClean="0">
                <a:latin typeface="Arial" pitchFamily="34" charset="0"/>
                <a:cs typeface="Arial" pitchFamily="34" charset="0"/>
              </a:rPr>
              <a:t> </a:t>
            </a:r>
          </a:p>
          <a:p>
            <a:r>
              <a:rPr lang="en-US" sz="1000" dirty="0" smtClean="0">
                <a:latin typeface="Arial" pitchFamily="34" charset="0"/>
                <a:cs typeface="Arial" pitchFamily="34" charset="0"/>
              </a:rPr>
              <a:t>3 </a:t>
            </a:r>
            <a:r>
              <a:rPr lang="en-US" sz="1000" i="1" dirty="0" smtClean="0">
                <a:latin typeface="Arial" pitchFamily="34" charset="0"/>
                <a:cs typeface="Arial" pitchFamily="34" charset="0"/>
              </a:rPr>
              <a:t>2012 Census of Agriculture, Preliminary Report Highlights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agcensus.usda.gov.Publications</a:t>
            </a:r>
            <a:r>
              <a:rPr lang="en-US" sz="1000" dirty="0" smtClean="0">
                <a:latin typeface="Arial" pitchFamily="34" charset="0"/>
                <a:cs typeface="Arial" pitchFamily="34" charset="0"/>
              </a:rPr>
              <a:t>/2012/</a:t>
            </a:r>
            <a:r>
              <a:rPr lang="en-US" sz="1000" dirty="0" err="1" smtClean="0">
                <a:latin typeface="Arial" pitchFamily="34" charset="0"/>
                <a:cs typeface="Arial" pitchFamily="34" charset="0"/>
              </a:rPr>
              <a:t>Preliminary_Report</a:t>
            </a:r>
            <a:r>
              <a:rPr lang="en-US" sz="1000" dirty="0" smtClean="0">
                <a:latin typeface="Arial" pitchFamily="34" charset="0"/>
                <a:cs typeface="Arial" pitchFamily="34" charset="0"/>
              </a:rPr>
              <a:t>/Highlights.pdf</a:t>
            </a:r>
            <a:endParaRPr lang="en-US" sz="1000" i="1" dirty="0">
              <a:latin typeface="Arial" pitchFamily="34" charset="0"/>
              <a:cs typeface="Arial" pitchFamily="34" charset="0"/>
            </a:endParaRPr>
          </a:p>
        </p:txBody>
      </p:sp>
      <p:cxnSp>
        <p:nvCxnSpPr>
          <p:cNvPr id="12" name="Straight Connector 11"/>
          <p:cNvCxnSpPr/>
          <p:nvPr/>
        </p:nvCxnSpPr>
        <p:spPr>
          <a:xfrm>
            <a:off x="3581400" y="4038600"/>
            <a:ext cx="0" cy="106680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48400" y="4038600"/>
            <a:ext cx="0" cy="106680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95400" y="3962400"/>
            <a:ext cx="2286000" cy="1138773"/>
          </a:xfrm>
          <a:prstGeom prst="rect">
            <a:avLst/>
          </a:prstGeom>
          <a:noFill/>
        </p:spPr>
        <p:txBody>
          <a:bodyPr wrap="square" rtlCol="0">
            <a:spAutoFit/>
          </a:bodyPr>
          <a:lstStyle/>
          <a:p>
            <a:pPr algn="ctr"/>
            <a:r>
              <a:rPr lang="en-US" sz="3200" dirty="0" smtClean="0">
                <a:solidFill>
                  <a:srgbClr val="4D4F53"/>
                </a:solidFill>
              </a:rPr>
              <a:t>About 97%</a:t>
            </a:r>
            <a:endParaRPr lang="en-US" sz="1400" dirty="0" smtClean="0">
              <a:solidFill>
                <a:srgbClr val="4D4F53"/>
              </a:solidFill>
            </a:endParaRPr>
          </a:p>
          <a:p>
            <a:pPr algn="ctr"/>
            <a:r>
              <a:rPr lang="en-US" dirty="0" smtClean="0">
                <a:solidFill>
                  <a:srgbClr val="4D4F53"/>
                </a:solidFill>
              </a:rPr>
              <a:t>of U.S. farms are</a:t>
            </a:r>
          </a:p>
          <a:p>
            <a:pPr algn="ctr"/>
            <a:r>
              <a:rPr lang="en-US" dirty="0" smtClean="0">
                <a:solidFill>
                  <a:srgbClr val="4D4F53"/>
                </a:solidFill>
              </a:rPr>
              <a:t>operated by </a:t>
            </a:r>
            <a:r>
              <a:rPr lang="en-US" dirty="0" err="1" smtClean="0">
                <a:solidFill>
                  <a:srgbClr val="4D4F53"/>
                </a:solidFill>
              </a:rPr>
              <a:t>familes.</a:t>
            </a:r>
            <a:r>
              <a:rPr lang="en-US" baseline="30000" dirty="0" err="1" smtClean="0">
                <a:solidFill>
                  <a:srgbClr val="4D4F53"/>
                </a:solidFill>
              </a:rPr>
              <a:t>2</a:t>
            </a:r>
            <a:endParaRPr lang="en-US" dirty="0" smtClean="0">
              <a:solidFill>
                <a:srgbClr val="4D4F53"/>
              </a:solidFill>
            </a:endParaRPr>
          </a:p>
        </p:txBody>
      </p:sp>
      <p:sp>
        <p:nvSpPr>
          <p:cNvPr id="13" name="TextBox 12"/>
          <p:cNvSpPr txBox="1"/>
          <p:nvPr/>
        </p:nvSpPr>
        <p:spPr>
          <a:xfrm>
            <a:off x="3581400" y="3962400"/>
            <a:ext cx="2667000" cy="1138773"/>
          </a:xfrm>
          <a:prstGeom prst="rect">
            <a:avLst/>
          </a:prstGeom>
          <a:noFill/>
        </p:spPr>
        <p:txBody>
          <a:bodyPr wrap="square" rtlCol="0">
            <a:spAutoFit/>
          </a:bodyPr>
          <a:lstStyle/>
          <a:p>
            <a:pPr algn="ctr"/>
            <a:r>
              <a:rPr lang="en-US" sz="3200" dirty="0" smtClean="0">
                <a:solidFill>
                  <a:srgbClr val="4D4F53"/>
                </a:solidFill>
              </a:rPr>
              <a:t>Only 11%</a:t>
            </a:r>
          </a:p>
          <a:p>
            <a:pPr algn="ctr"/>
            <a:r>
              <a:rPr lang="en-US" dirty="0" smtClean="0">
                <a:solidFill>
                  <a:srgbClr val="4D4F53"/>
                </a:solidFill>
              </a:rPr>
              <a:t>of family farms have</a:t>
            </a:r>
          </a:p>
          <a:p>
            <a:pPr algn="ctr"/>
            <a:r>
              <a:rPr lang="en-US" dirty="0" smtClean="0">
                <a:solidFill>
                  <a:srgbClr val="4D4F53"/>
                </a:solidFill>
              </a:rPr>
              <a:t>transition plans in </a:t>
            </a:r>
            <a:r>
              <a:rPr lang="en-US" dirty="0" err="1" smtClean="0">
                <a:solidFill>
                  <a:srgbClr val="4D4F53"/>
                </a:solidFill>
              </a:rPr>
              <a:t>place.</a:t>
            </a:r>
            <a:r>
              <a:rPr lang="en-US" baseline="30000" dirty="0" err="1" smtClean="0"/>
              <a:t>1</a:t>
            </a:r>
            <a:endParaRPr lang="en-US" dirty="0">
              <a:solidFill>
                <a:srgbClr val="4D4F53"/>
              </a:solidFill>
            </a:endParaRPr>
          </a:p>
        </p:txBody>
      </p:sp>
      <p:sp>
        <p:nvSpPr>
          <p:cNvPr id="15" name="TextBox 14"/>
          <p:cNvSpPr txBox="1"/>
          <p:nvPr/>
        </p:nvSpPr>
        <p:spPr>
          <a:xfrm>
            <a:off x="6248400" y="3886200"/>
            <a:ext cx="2895600" cy="1415772"/>
          </a:xfrm>
          <a:prstGeom prst="rect">
            <a:avLst/>
          </a:prstGeom>
          <a:noFill/>
        </p:spPr>
        <p:txBody>
          <a:bodyPr wrap="square" rtlCol="0">
            <a:spAutoFit/>
          </a:bodyPr>
          <a:lstStyle/>
          <a:p>
            <a:pPr algn="ctr"/>
            <a:r>
              <a:rPr lang="en-US" sz="3200" dirty="0" smtClean="0">
                <a:solidFill>
                  <a:srgbClr val="4D4F53"/>
                </a:solidFill>
              </a:rPr>
              <a:t>70% of U.S.</a:t>
            </a:r>
          </a:p>
          <a:p>
            <a:pPr algn="ctr"/>
            <a:r>
              <a:rPr lang="en-US" dirty="0" smtClean="0">
                <a:solidFill>
                  <a:srgbClr val="4D4F53"/>
                </a:solidFill>
              </a:rPr>
              <a:t>farm land will transfer to the</a:t>
            </a:r>
          </a:p>
          <a:p>
            <a:pPr algn="ctr"/>
            <a:r>
              <a:rPr lang="en-US" dirty="0" smtClean="0">
                <a:solidFill>
                  <a:srgbClr val="4D4F53"/>
                </a:solidFill>
              </a:rPr>
              <a:t>next generation over the</a:t>
            </a:r>
          </a:p>
          <a:p>
            <a:pPr algn="ctr"/>
            <a:r>
              <a:rPr lang="en-US" dirty="0" smtClean="0">
                <a:solidFill>
                  <a:srgbClr val="4D4F53"/>
                </a:solidFill>
              </a:rPr>
              <a:t>next 20 years.</a:t>
            </a:r>
            <a:endParaRPr lang="en-US" dirty="0">
              <a:solidFill>
                <a:srgbClr val="4D4F5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fade">
                                      <p:cBhvr>
                                        <p:cTn id="42" dur="500"/>
                                        <p:tgtEl>
                                          <p:spTgt spid="1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fade">
                                      <p:cBhvr>
                                        <p:cTn id="47" dur="500"/>
                                        <p:tgtEl>
                                          <p:spTgt spid="1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xEl>
                                              <p:pRg st="3" end="3"/>
                                            </p:txEl>
                                          </p:spTgt>
                                        </p:tgtEl>
                                        <p:attrNameLst>
                                          <p:attrName>style.visibility</p:attrName>
                                        </p:attrNameLst>
                                      </p:cBhvr>
                                      <p:to>
                                        <p:strVal val="visible"/>
                                      </p:to>
                                    </p:set>
                                    <p:animEffect transition="in" filter="fade">
                                      <p:cBhvr>
                                        <p:cTn id="52" dur="500"/>
                                        <p:tgtEl>
                                          <p:spTgt spid="1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
                                            <p:txEl>
                                              <p:pRg st="1" end="1"/>
                                            </p:txEl>
                                          </p:spTgt>
                                        </p:tgtEl>
                                        <p:attrNameLst>
                                          <p:attrName>style.visibility</p:attrName>
                                        </p:attrNameLst>
                                      </p:cBhvr>
                                      <p:to>
                                        <p:strVal val="visible"/>
                                      </p:to>
                                    </p:set>
                                    <p:animEffect transition="in" filter="fade">
                                      <p:cBhvr>
                                        <p:cTn id="60" dur="500"/>
                                        <p:tgtEl>
                                          <p:spTgt spid="8">
                                            <p:txEl>
                                              <p:pRg st="1" end="1"/>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1" grpId="0" build="p"/>
      <p:bldP spid="13" grpId="0" build="p"/>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pic>
        <p:nvPicPr>
          <p:cNvPr id="6" name="Picture 5" descr="video image.png">
            <a:hlinkClick r:id="rId4"/>
          </p:cNvPr>
          <p:cNvPicPr>
            <a:picLocks noChangeAspect="1"/>
          </p:cNvPicPr>
          <p:nvPr/>
        </p:nvPicPr>
        <p:blipFill>
          <a:blip r:embed="rId5" cstate="print"/>
          <a:stretch>
            <a:fillRect/>
          </a:stretch>
        </p:blipFill>
        <p:spPr>
          <a:xfrm>
            <a:off x="1752600" y="1298182"/>
            <a:ext cx="6864231" cy="3873591"/>
          </a:xfrm>
          <a:prstGeom prst="rect">
            <a:avLst/>
          </a:prstGeom>
          <a:solidFill>
            <a:schemeClr val="accent1">
              <a:alpha val="0"/>
            </a:schemeClr>
          </a:solid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bwMode="auto">
          <a:xfrm>
            <a:off x="1371600" y="805687"/>
            <a:ext cx="7636330" cy="118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219200" y="276761"/>
            <a:ext cx="7924800" cy="1200329"/>
          </a:xfrm>
          <a:prstGeom prst="rect">
            <a:avLst/>
          </a:prstGeom>
          <a:noFill/>
        </p:spPr>
        <p:txBody>
          <a:bodyPr wrap="square" rtlCol="0">
            <a:spAutoFit/>
          </a:bodyPr>
          <a:lstStyle/>
          <a:p>
            <a:pPr algn="ctr"/>
            <a:r>
              <a:rPr lang="en-US" sz="3600" dirty="0" smtClean="0">
                <a:solidFill>
                  <a:srgbClr val="4D4F53"/>
                </a:solidFill>
                <a:latin typeface="Arial" pitchFamily="34" charset="0"/>
                <a:cs typeface="Arial" pitchFamily="34" charset="0"/>
              </a:rPr>
              <a:t>Nationwide’s board currently</a:t>
            </a:r>
          </a:p>
          <a:p>
            <a:pPr algn="ctr"/>
            <a:r>
              <a:rPr lang="en-US" sz="3600" dirty="0" smtClean="0">
                <a:solidFill>
                  <a:srgbClr val="4D4F53"/>
                </a:solidFill>
                <a:latin typeface="Arial" pitchFamily="34" charset="0"/>
                <a:cs typeface="Arial" pitchFamily="34" charset="0"/>
              </a:rPr>
              <a:t>seats nine active farmers</a:t>
            </a:r>
          </a:p>
        </p:txBody>
      </p:sp>
      <p:sp>
        <p:nvSpPr>
          <p:cNvPr id="5"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14" name="Straight Connector 13"/>
          <p:cNvCxnSpPr/>
          <p:nvPr/>
        </p:nvCxnSpPr>
        <p:spPr>
          <a:xfrm>
            <a:off x="2209800" y="1524000"/>
            <a:ext cx="60198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09800" y="228600"/>
            <a:ext cx="60198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426464" y="2133600"/>
            <a:ext cx="1392936" cy="1848505"/>
            <a:chOff x="1426464" y="2133600"/>
            <a:chExt cx="1392936" cy="1848505"/>
          </a:xfrm>
        </p:grpSpPr>
        <p:sp>
          <p:nvSpPr>
            <p:cNvPr id="9" name="Rectangle 8"/>
            <p:cNvSpPr/>
            <p:nvPr/>
          </p:nvSpPr>
          <p:spPr>
            <a:xfrm>
              <a:off x="1447800" y="2133600"/>
              <a:ext cx="1371600" cy="1828800"/>
            </a:xfrm>
            <a:prstGeom prst="rect">
              <a:avLst/>
            </a:prstGeom>
            <a:solidFill>
              <a:srgbClr val="4D4F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rent Porteus.tif"/>
            <p:cNvPicPr>
              <a:picLocks noChangeAspect="1"/>
            </p:cNvPicPr>
            <p:nvPr/>
          </p:nvPicPr>
          <p:blipFill>
            <a:blip r:embed="rId4" cstate="print"/>
            <a:stretch>
              <a:fillRect/>
            </a:stretch>
          </p:blipFill>
          <p:spPr>
            <a:xfrm>
              <a:off x="1524000" y="2209800"/>
              <a:ext cx="1200150" cy="1333500"/>
            </a:xfrm>
            <a:prstGeom prst="rect">
              <a:avLst/>
            </a:prstGeom>
          </p:spPr>
        </p:pic>
        <p:sp>
          <p:nvSpPr>
            <p:cNvPr id="13" name="TextBox 12"/>
            <p:cNvSpPr txBox="1"/>
            <p:nvPr/>
          </p:nvSpPr>
          <p:spPr>
            <a:xfrm>
              <a:off x="1426464" y="3520440"/>
              <a:ext cx="1371600" cy="461665"/>
            </a:xfrm>
            <a:prstGeom prst="rect">
              <a:avLst/>
            </a:prstGeom>
            <a:noFill/>
          </p:spPr>
          <p:txBody>
            <a:bodyPr wrap="square" rtlCol="0">
              <a:spAutoFit/>
            </a:bodyPr>
            <a:lstStyle/>
            <a:p>
              <a:r>
                <a:rPr lang="en-US" sz="1200" dirty="0" smtClean="0">
                  <a:latin typeface="Gotham Medium" pitchFamily="50" charset="0"/>
                </a:rPr>
                <a:t>Tim</a:t>
              </a:r>
            </a:p>
            <a:p>
              <a:r>
                <a:rPr lang="en-US" sz="1200" dirty="0" smtClean="0">
                  <a:latin typeface="Gotham Medium" pitchFamily="50" charset="0"/>
                </a:rPr>
                <a:t>Corcoran</a:t>
              </a:r>
              <a:endParaRPr lang="en-US" sz="1200" dirty="0">
                <a:latin typeface="Gotham Medium" pitchFamily="50" charset="0"/>
              </a:endParaRPr>
            </a:p>
          </p:txBody>
        </p:sp>
      </p:grpSp>
      <p:grpSp>
        <p:nvGrpSpPr>
          <p:cNvPr id="16" name="Group 15"/>
          <p:cNvGrpSpPr/>
          <p:nvPr/>
        </p:nvGrpSpPr>
        <p:grpSpPr>
          <a:xfrm>
            <a:off x="2950464" y="2133600"/>
            <a:ext cx="1392936" cy="1848505"/>
            <a:chOff x="2950464" y="2133600"/>
            <a:chExt cx="1392936" cy="1848505"/>
          </a:xfrm>
        </p:grpSpPr>
        <p:sp>
          <p:nvSpPr>
            <p:cNvPr id="17" name="Rectangle 16"/>
            <p:cNvSpPr/>
            <p:nvPr/>
          </p:nvSpPr>
          <p:spPr>
            <a:xfrm>
              <a:off x="2971800" y="2133600"/>
              <a:ext cx="1371600" cy="1828800"/>
            </a:xfrm>
            <a:prstGeom prst="rect">
              <a:avLst/>
            </a:prstGeom>
            <a:solidFill>
              <a:srgbClr val="4D4F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Brent Porteus.tif"/>
            <p:cNvPicPr>
              <a:picLocks noChangeAspect="1"/>
            </p:cNvPicPr>
            <p:nvPr/>
          </p:nvPicPr>
          <p:blipFill>
            <a:blip r:embed="rId5" cstate="print"/>
            <a:stretch>
              <a:fillRect/>
            </a:stretch>
          </p:blipFill>
          <p:spPr>
            <a:xfrm>
              <a:off x="3048000" y="2209800"/>
              <a:ext cx="1200149" cy="1333500"/>
            </a:xfrm>
            <a:prstGeom prst="rect">
              <a:avLst/>
            </a:prstGeom>
          </p:spPr>
        </p:pic>
        <p:sp>
          <p:nvSpPr>
            <p:cNvPr id="19" name="TextBox 18"/>
            <p:cNvSpPr txBox="1"/>
            <p:nvPr/>
          </p:nvSpPr>
          <p:spPr>
            <a:xfrm>
              <a:off x="2950464" y="3520440"/>
              <a:ext cx="1371600" cy="461665"/>
            </a:xfrm>
            <a:prstGeom prst="rect">
              <a:avLst/>
            </a:prstGeom>
            <a:noFill/>
          </p:spPr>
          <p:txBody>
            <a:bodyPr wrap="square" rtlCol="0">
              <a:spAutoFit/>
            </a:bodyPr>
            <a:lstStyle/>
            <a:p>
              <a:r>
                <a:rPr lang="en-US" sz="1200" dirty="0" smtClean="0">
                  <a:latin typeface="Gotham Medium" pitchFamily="50" charset="0"/>
                </a:rPr>
                <a:t>Jack</a:t>
              </a:r>
            </a:p>
            <a:p>
              <a:r>
                <a:rPr lang="en-US" sz="1200" dirty="0" err="1" smtClean="0">
                  <a:latin typeface="Gotham Medium" pitchFamily="50" charset="0"/>
                </a:rPr>
                <a:t>Alphin</a:t>
              </a:r>
              <a:endParaRPr lang="en-US" sz="1200" dirty="0">
                <a:latin typeface="Gotham Medium" pitchFamily="50" charset="0"/>
              </a:endParaRPr>
            </a:p>
          </p:txBody>
        </p:sp>
      </p:grpSp>
      <p:grpSp>
        <p:nvGrpSpPr>
          <p:cNvPr id="20" name="Group 19"/>
          <p:cNvGrpSpPr/>
          <p:nvPr/>
        </p:nvGrpSpPr>
        <p:grpSpPr>
          <a:xfrm>
            <a:off x="2188464" y="4114800"/>
            <a:ext cx="1392936" cy="1848505"/>
            <a:chOff x="2188464" y="4114800"/>
            <a:chExt cx="1392936" cy="1848505"/>
          </a:xfrm>
        </p:grpSpPr>
        <p:sp>
          <p:nvSpPr>
            <p:cNvPr id="21" name="Rectangle 20"/>
            <p:cNvSpPr/>
            <p:nvPr/>
          </p:nvSpPr>
          <p:spPr>
            <a:xfrm>
              <a:off x="2209800" y="4114800"/>
              <a:ext cx="1371600" cy="1828800"/>
            </a:xfrm>
            <a:prstGeom prst="rect">
              <a:avLst/>
            </a:prstGeom>
            <a:solidFill>
              <a:srgbClr val="4D4F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Brent Porteus.tif"/>
            <p:cNvPicPr>
              <a:picLocks noChangeAspect="1"/>
            </p:cNvPicPr>
            <p:nvPr/>
          </p:nvPicPr>
          <p:blipFill>
            <a:blip r:embed="rId6" cstate="print"/>
            <a:stretch>
              <a:fillRect/>
            </a:stretch>
          </p:blipFill>
          <p:spPr>
            <a:xfrm>
              <a:off x="2286000" y="4191000"/>
              <a:ext cx="1200149" cy="1333500"/>
            </a:xfrm>
            <a:prstGeom prst="rect">
              <a:avLst/>
            </a:prstGeom>
          </p:spPr>
        </p:pic>
        <p:sp>
          <p:nvSpPr>
            <p:cNvPr id="23" name="TextBox 22"/>
            <p:cNvSpPr txBox="1"/>
            <p:nvPr/>
          </p:nvSpPr>
          <p:spPr>
            <a:xfrm>
              <a:off x="2188464" y="5501640"/>
              <a:ext cx="1371600" cy="461665"/>
            </a:xfrm>
            <a:prstGeom prst="rect">
              <a:avLst/>
            </a:prstGeom>
            <a:noFill/>
          </p:spPr>
          <p:txBody>
            <a:bodyPr wrap="square" rtlCol="0">
              <a:spAutoFit/>
            </a:bodyPr>
            <a:lstStyle/>
            <a:p>
              <a:r>
                <a:rPr lang="en-US" sz="1200" dirty="0" smtClean="0">
                  <a:latin typeface="Gotham Medium" pitchFamily="50" charset="0"/>
                </a:rPr>
                <a:t>Terry</a:t>
              </a:r>
            </a:p>
            <a:p>
              <a:r>
                <a:rPr lang="en-US" sz="1200" dirty="0" smtClean="0">
                  <a:latin typeface="Gotham Medium" pitchFamily="50" charset="0"/>
                </a:rPr>
                <a:t>McClure</a:t>
              </a:r>
              <a:endParaRPr lang="en-US" sz="1200" dirty="0">
                <a:latin typeface="Gotham Medium" pitchFamily="50" charset="0"/>
              </a:endParaRPr>
            </a:p>
          </p:txBody>
        </p:sp>
      </p:grpSp>
      <p:grpSp>
        <p:nvGrpSpPr>
          <p:cNvPr id="24" name="Group 23"/>
          <p:cNvGrpSpPr/>
          <p:nvPr/>
        </p:nvGrpSpPr>
        <p:grpSpPr>
          <a:xfrm>
            <a:off x="3733800" y="4114800"/>
            <a:ext cx="1392936" cy="1848505"/>
            <a:chOff x="3733800" y="4114800"/>
            <a:chExt cx="1392936" cy="1848505"/>
          </a:xfrm>
        </p:grpSpPr>
        <p:sp>
          <p:nvSpPr>
            <p:cNvPr id="25" name="Rectangle 24"/>
            <p:cNvSpPr/>
            <p:nvPr/>
          </p:nvSpPr>
          <p:spPr>
            <a:xfrm>
              <a:off x="3755136" y="4114800"/>
              <a:ext cx="1371600" cy="1828800"/>
            </a:xfrm>
            <a:prstGeom prst="rect">
              <a:avLst/>
            </a:prstGeom>
            <a:solidFill>
              <a:srgbClr val="4D4F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Brent Porteus.tif"/>
            <p:cNvPicPr>
              <a:picLocks noChangeAspect="1"/>
            </p:cNvPicPr>
            <p:nvPr/>
          </p:nvPicPr>
          <p:blipFill>
            <a:blip r:embed="rId7" cstate="print"/>
            <a:stretch>
              <a:fillRect/>
            </a:stretch>
          </p:blipFill>
          <p:spPr>
            <a:xfrm>
              <a:off x="3831336" y="4191000"/>
              <a:ext cx="1200149" cy="1333500"/>
            </a:xfrm>
            <a:prstGeom prst="rect">
              <a:avLst/>
            </a:prstGeom>
          </p:spPr>
        </p:pic>
        <p:sp>
          <p:nvSpPr>
            <p:cNvPr id="27" name="TextBox 26"/>
            <p:cNvSpPr txBox="1"/>
            <p:nvPr/>
          </p:nvSpPr>
          <p:spPr>
            <a:xfrm>
              <a:off x="3733800" y="5501640"/>
              <a:ext cx="1371600" cy="461665"/>
            </a:xfrm>
            <a:prstGeom prst="rect">
              <a:avLst/>
            </a:prstGeom>
            <a:noFill/>
          </p:spPr>
          <p:txBody>
            <a:bodyPr wrap="square" rtlCol="0">
              <a:spAutoFit/>
            </a:bodyPr>
            <a:lstStyle/>
            <a:p>
              <a:r>
                <a:rPr lang="en-US" sz="1200" dirty="0" smtClean="0">
                  <a:latin typeface="Gotham Medium" pitchFamily="50" charset="0"/>
                </a:rPr>
                <a:t>Brent</a:t>
              </a:r>
            </a:p>
            <a:p>
              <a:r>
                <a:rPr lang="en-US" sz="1200" dirty="0" err="1" smtClean="0">
                  <a:latin typeface="Gotham Medium" pitchFamily="50" charset="0"/>
                </a:rPr>
                <a:t>Porteus</a:t>
              </a:r>
              <a:endParaRPr lang="en-US" sz="1200" dirty="0">
                <a:latin typeface="Gotham Medium" pitchFamily="50" charset="0"/>
              </a:endParaRPr>
            </a:p>
          </p:txBody>
        </p:sp>
      </p:grpSp>
      <p:grpSp>
        <p:nvGrpSpPr>
          <p:cNvPr id="28" name="Group 27"/>
          <p:cNvGrpSpPr/>
          <p:nvPr/>
        </p:nvGrpSpPr>
        <p:grpSpPr>
          <a:xfrm>
            <a:off x="5257800" y="4114800"/>
            <a:ext cx="1392936" cy="1848505"/>
            <a:chOff x="5257800" y="4114800"/>
            <a:chExt cx="1392936" cy="1848505"/>
          </a:xfrm>
        </p:grpSpPr>
        <p:sp>
          <p:nvSpPr>
            <p:cNvPr id="29" name="Rectangle 28"/>
            <p:cNvSpPr/>
            <p:nvPr/>
          </p:nvSpPr>
          <p:spPr>
            <a:xfrm>
              <a:off x="5279136" y="4114800"/>
              <a:ext cx="1371600" cy="1828800"/>
            </a:xfrm>
            <a:prstGeom prst="rect">
              <a:avLst/>
            </a:prstGeom>
            <a:solidFill>
              <a:srgbClr val="4D4F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Brent Porteus.tif"/>
            <p:cNvPicPr>
              <a:picLocks noChangeAspect="1"/>
            </p:cNvPicPr>
            <p:nvPr/>
          </p:nvPicPr>
          <p:blipFill>
            <a:blip r:embed="rId8" cstate="print"/>
            <a:stretch>
              <a:fillRect/>
            </a:stretch>
          </p:blipFill>
          <p:spPr>
            <a:xfrm>
              <a:off x="5355336" y="4191000"/>
              <a:ext cx="1200149" cy="1333500"/>
            </a:xfrm>
            <a:prstGeom prst="rect">
              <a:avLst/>
            </a:prstGeom>
          </p:spPr>
        </p:pic>
        <p:sp>
          <p:nvSpPr>
            <p:cNvPr id="31" name="TextBox 30"/>
            <p:cNvSpPr txBox="1"/>
            <p:nvPr/>
          </p:nvSpPr>
          <p:spPr>
            <a:xfrm>
              <a:off x="5257800" y="5501640"/>
              <a:ext cx="1371600" cy="461665"/>
            </a:xfrm>
            <a:prstGeom prst="rect">
              <a:avLst/>
            </a:prstGeom>
            <a:noFill/>
          </p:spPr>
          <p:txBody>
            <a:bodyPr wrap="square" rtlCol="0">
              <a:spAutoFit/>
            </a:bodyPr>
            <a:lstStyle/>
            <a:p>
              <a:r>
                <a:rPr lang="en-US" sz="1200" dirty="0" smtClean="0">
                  <a:latin typeface="Gotham Medium" pitchFamily="50" charset="0"/>
                </a:rPr>
                <a:t>Mike</a:t>
              </a:r>
            </a:p>
            <a:p>
              <a:r>
                <a:rPr lang="en-US" sz="1200" dirty="0" err="1" smtClean="0">
                  <a:latin typeface="Gotham Medium" pitchFamily="50" charset="0"/>
                </a:rPr>
                <a:t>Toelle</a:t>
              </a:r>
              <a:endParaRPr lang="en-US" sz="1200" dirty="0">
                <a:latin typeface="Gotham Medium" pitchFamily="50" charset="0"/>
              </a:endParaRPr>
            </a:p>
          </p:txBody>
        </p:sp>
      </p:grpSp>
      <p:grpSp>
        <p:nvGrpSpPr>
          <p:cNvPr id="32" name="Group 31"/>
          <p:cNvGrpSpPr/>
          <p:nvPr/>
        </p:nvGrpSpPr>
        <p:grpSpPr>
          <a:xfrm>
            <a:off x="6760464" y="4114800"/>
            <a:ext cx="1392936" cy="1848505"/>
            <a:chOff x="6760464" y="4114800"/>
            <a:chExt cx="1392936" cy="1848505"/>
          </a:xfrm>
        </p:grpSpPr>
        <p:sp>
          <p:nvSpPr>
            <p:cNvPr id="33" name="Rectangle 32"/>
            <p:cNvSpPr/>
            <p:nvPr/>
          </p:nvSpPr>
          <p:spPr>
            <a:xfrm>
              <a:off x="6781800" y="4114800"/>
              <a:ext cx="1371600" cy="1828800"/>
            </a:xfrm>
            <a:prstGeom prst="rect">
              <a:avLst/>
            </a:prstGeom>
            <a:solidFill>
              <a:srgbClr val="4D4F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Brent Porteus.tif"/>
            <p:cNvPicPr>
              <a:picLocks noChangeAspect="1"/>
            </p:cNvPicPr>
            <p:nvPr/>
          </p:nvPicPr>
          <p:blipFill>
            <a:blip r:embed="rId9" cstate="print"/>
            <a:stretch>
              <a:fillRect/>
            </a:stretch>
          </p:blipFill>
          <p:spPr>
            <a:xfrm>
              <a:off x="6858000" y="4191000"/>
              <a:ext cx="1200149" cy="1333500"/>
            </a:xfrm>
            <a:prstGeom prst="rect">
              <a:avLst/>
            </a:prstGeom>
          </p:spPr>
        </p:pic>
        <p:sp>
          <p:nvSpPr>
            <p:cNvPr id="35" name="TextBox 34"/>
            <p:cNvSpPr txBox="1"/>
            <p:nvPr/>
          </p:nvSpPr>
          <p:spPr>
            <a:xfrm>
              <a:off x="6760464" y="5501640"/>
              <a:ext cx="1371600" cy="461665"/>
            </a:xfrm>
            <a:prstGeom prst="rect">
              <a:avLst/>
            </a:prstGeom>
            <a:noFill/>
          </p:spPr>
          <p:txBody>
            <a:bodyPr wrap="square" rtlCol="0">
              <a:spAutoFit/>
            </a:bodyPr>
            <a:lstStyle/>
            <a:p>
              <a:r>
                <a:rPr lang="en-US" sz="1200" dirty="0" smtClean="0">
                  <a:latin typeface="Gotham Medium" pitchFamily="50" charset="0"/>
                </a:rPr>
                <a:t>Jeff</a:t>
              </a:r>
            </a:p>
            <a:p>
              <a:r>
                <a:rPr lang="en-US" sz="1200" dirty="0" smtClean="0">
                  <a:latin typeface="Gotham Medium" pitchFamily="50" charset="0"/>
                </a:rPr>
                <a:t>Zellers</a:t>
              </a:r>
              <a:endParaRPr lang="en-US" sz="1200" dirty="0">
                <a:latin typeface="Gotham Medium" pitchFamily="50" charset="0"/>
              </a:endParaRPr>
            </a:p>
          </p:txBody>
        </p:sp>
      </p:grpSp>
      <p:grpSp>
        <p:nvGrpSpPr>
          <p:cNvPr id="36" name="Group 35"/>
          <p:cNvGrpSpPr/>
          <p:nvPr/>
        </p:nvGrpSpPr>
        <p:grpSpPr>
          <a:xfrm>
            <a:off x="7522464" y="2133600"/>
            <a:ext cx="1392936" cy="1848505"/>
            <a:chOff x="7522464" y="2133600"/>
            <a:chExt cx="1392936" cy="1848505"/>
          </a:xfrm>
        </p:grpSpPr>
        <p:sp>
          <p:nvSpPr>
            <p:cNvPr id="37" name="Rectangle 36"/>
            <p:cNvSpPr/>
            <p:nvPr/>
          </p:nvSpPr>
          <p:spPr>
            <a:xfrm>
              <a:off x="7543800" y="2133600"/>
              <a:ext cx="1371600" cy="1828800"/>
            </a:xfrm>
            <a:prstGeom prst="rect">
              <a:avLst/>
            </a:prstGeom>
            <a:solidFill>
              <a:srgbClr val="4D4F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Brent Porteus.tif"/>
            <p:cNvPicPr>
              <a:picLocks noChangeAspect="1"/>
            </p:cNvPicPr>
            <p:nvPr/>
          </p:nvPicPr>
          <p:blipFill>
            <a:blip r:embed="rId10" cstate="print"/>
            <a:stretch>
              <a:fillRect/>
            </a:stretch>
          </p:blipFill>
          <p:spPr>
            <a:xfrm>
              <a:off x="7620000" y="2209800"/>
              <a:ext cx="1200149" cy="1333500"/>
            </a:xfrm>
            <a:prstGeom prst="rect">
              <a:avLst/>
            </a:prstGeom>
          </p:spPr>
        </p:pic>
        <p:sp>
          <p:nvSpPr>
            <p:cNvPr id="39" name="TextBox 38"/>
            <p:cNvSpPr txBox="1"/>
            <p:nvPr/>
          </p:nvSpPr>
          <p:spPr>
            <a:xfrm>
              <a:off x="7522464" y="3520440"/>
              <a:ext cx="1371600" cy="461665"/>
            </a:xfrm>
            <a:prstGeom prst="rect">
              <a:avLst/>
            </a:prstGeom>
            <a:noFill/>
          </p:spPr>
          <p:txBody>
            <a:bodyPr wrap="square" rtlCol="0">
              <a:spAutoFit/>
            </a:bodyPr>
            <a:lstStyle/>
            <a:p>
              <a:r>
                <a:rPr lang="en-US" sz="1200" dirty="0" smtClean="0">
                  <a:latin typeface="Gotham Medium" pitchFamily="50" charset="0"/>
                </a:rPr>
                <a:t>Dan</a:t>
              </a:r>
            </a:p>
            <a:p>
              <a:r>
                <a:rPr lang="en-US" sz="1200" dirty="0" smtClean="0">
                  <a:latin typeface="Gotham Medium" pitchFamily="50" charset="0"/>
                </a:rPr>
                <a:t>Kelley</a:t>
              </a:r>
              <a:endParaRPr lang="en-US" sz="1200" dirty="0">
                <a:latin typeface="Gotham Medium" pitchFamily="50" charset="0"/>
              </a:endParaRPr>
            </a:p>
          </p:txBody>
        </p:sp>
      </p:grpSp>
      <p:grpSp>
        <p:nvGrpSpPr>
          <p:cNvPr id="40" name="Group 39"/>
          <p:cNvGrpSpPr/>
          <p:nvPr/>
        </p:nvGrpSpPr>
        <p:grpSpPr>
          <a:xfrm>
            <a:off x="5998464" y="2133600"/>
            <a:ext cx="1392936" cy="1848505"/>
            <a:chOff x="5998464" y="2133600"/>
            <a:chExt cx="1392936" cy="1848505"/>
          </a:xfrm>
        </p:grpSpPr>
        <p:sp>
          <p:nvSpPr>
            <p:cNvPr id="41" name="Rectangle 40"/>
            <p:cNvSpPr/>
            <p:nvPr/>
          </p:nvSpPr>
          <p:spPr>
            <a:xfrm>
              <a:off x="6019800" y="2133600"/>
              <a:ext cx="1371600" cy="1828800"/>
            </a:xfrm>
            <a:prstGeom prst="rect">
              <a:avLst/>
            </a:prstGeom>
            <a:solidFill>
              <a:srgbClr val="4D4F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Brent Porteus.tif"/>
            <p:cNvPicPr>
              <a:picLocks noChangeAspect="1"/>
            </p:cNvPicPr>
            <p:nvPr/>
          </p:nvPicPr>
          <p:blipFill>
            <a:blip r:embed="rId11" cstate="print"/>
            <a:stretch>
              <a:fillRect/>
            </a:stretch>
          </p:blipFill>
          <p:spPr>
            <a:xfrm>
              <a:off x="6096000" y="2209800"/>
              <a:ext cx="1200149" cy="1333500"/>
            </a:xfrm>
            <a:prstGeom prst="rect">
              <a:avLst/>
            </a:prstGeom>
          </p:spPr>
        </p:pic>
        <p:sp>
          <p:nvSpPr>
            <p:cNvPr id="43" name="TextBox 42"/>
            <p:cNvSpPr txBox="1"/>
            <p:nvPr/>
          </p:nvSpPr>
          <p:spPr>
            <a:xfrm>
              <a:off x="5998464" y="3520440"/>
              <a:ext cx="1371600" cy="461665"/>
            </a:xfrm>
            <a:prstGeom prst="rect">
              <a:avLst/>
            </a:prstGeom>
            <a:noFill/>
          </p:spPr>
          <p:txBody>
            <a:bodyPr wrap="square" rtlCol="0">
              <a:spAutoFit/>
            </a:bodyPr>
            <a:lstStyle/>
            <a:p>
              <a:r>
                <a:rPr lang="en-US" sz="1200" dirty="0" smtClean="0">
                  <a:latin typeface="Gotham Medium" pitchFamily="50" charset="0"/>
                </a:rPr>
                <a:t>Ken</a:t>
              </a:r>
            </a:p>
            <a:p>
              <a:r>
                <a:rPr lang="en-US" sz="1200" dirty="0" smtClean="0">
                  <a:latin typeface="Gotham Medium" pitchFamily="50" charset="0"/>
                </a:rPr>
                <a:t>Davis</a:t>
              </a:r>
              <a:endParaRPr lang="en-US" sz="1200" dirty="0">
                <a:latin typeface="Gotham Medium" pitchFamily="50" charset="0"/>
              </a:endParaRPr>
            </a:p>
          </p:txBody>
        </p:sp>
      </p:grpSp>
      <p:grpSp>
        <p:nvGrpSpPr>
          <p:cNvPr id="44" name="Group 43"/>
          <p:cNvGrpSpPr/>
          <p:nvPr/>
        </p:nvGrpSpPr>
        <p:grpSpPr>
          <a:xfrm>
            <a:off x="4474464" y="2133600"/>
            <a:ext cx="1392936" cy="1848505"/>
            <a:chOff x="4474464" y="2133600"/>
            <a:chExt cx="1392936" cy="1848505"/>
          </a:xfrm>
        </p:grpSpPr>
        <p:sp>
          <p:nvSpPr>
            <p:cNvPr id="45" name="Rectangle 44"/>
            <p:cNvSpPr/>
            <p:nvPr/>
          </p:nvSpPr>
          <p:spPr>
            <a:xfrm>
              <a:off x="4495800" y="2133600"/>
              <a:ext cx="1371600" cy="1828800"/>
            </a:xfrm>
            <a:prstGeom prst="rect">
              <a:avLst/>
            </a:prstGeom>
            <a:solidFill>
              <a:srgbClr val="4D4F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Brent Porteus.tif"/>
            <p:cNvPicPr>
              <a:picLocks noChangeAspect="1"/>
            </p:cNvPicPr>
            <p:nvPr/>
          </p:nvPicPr>
          <p:blipFill>
            <a:blip r:embed="rId12" cstate="print"/>
            <a:stretch>
              <a:fillRect/>
            </a:stretch>
          </p:blipFill>
          <p:spPr>
            <a:xfrm>
              <a:off x="4572000" y="2209800"/>
              <a:ext cx="1200149" cy="1333500"/>
            </a:xfrm>
            <a:prstGeom prst="rect">
              <a:avLst/>
            </a:prstGeom>
          </p:spPr>
        </p:pic>
        <p:sp>
          <p:nvSpPr>
            <p:cNvPr id="47" name="TextBox 46"/>
            <p:cNvSpPr txBox="1"/>
            <p:nvPr/>
          </p:nvSpPr>
          <p:spPr>
            <a:xfrm>
              <a:off x="4474464" y="3520440"/>
              <a:ext cx="1371600" cy="461665"/>
            </a:xfrm>
            <a:prstGeom prst="rect">
              <a:avLst/>
            </a:prstGeom>
            <a:noFill/>
          </p:spPr>
          <p:txBody>
            <a:bodyPr wrap="square" rtlCol="0">
              <a:spAutoFit/>
            </a:bodyPr>
            <a:lstStyle/>
            <a:p>
              <a:r>
                <a:rPr lang="en-US" sz="1200" dirty="0" smtClean="0">
                  <a:latin typeface="Gotham Medium" pitchFamily="50" charset="0"/>
                </a:rPr>
                <a:t>Irv</a:t>
              </a:r>
            </a:p>
            <a:p>
              <a:r>
                <a:rPr lang="en-US" sz="1200" dirty="0" smtClean="0">
                  <a:latin typeface="Gotham Medium" pitchFamily="50" charset="0"/>
                </a:rPr>
                <a:t>Bell</a:t>
              </a:r>
              <a:endParaRPr lang="en-US" sz="1200" dirty="0">
                <a:latin typeface="Gotham Medium" pitchFamily="50"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8" name="TextBox 7"/>
          <p:cNvSpPr txBox="1"/>
          <p:nvPr/>
        </p:nvSpPr>
        <p:spPr>
          <a:xfrm>
            <a:off x="1295400" y="152400"/>
            <a:ext cx="7848600" cy="523220"/>
          </a:xfrm>
          <a:prstGeom prst="rect">
            <a:avLst/>
          </a:prstGeom>
          <a:noFill/>
          <a:ln>
            <a:noFill/>
          </a:ln>
        </p:spPr>
        <p:txBody>
          <a:bodyPr wrap="square" rtlCol="0">
            <a:spAutoFit/>
          </a:bodyPr>
          <a:lstStyle/>
          <a:p>
            <a:pPr algn="ctr"/>
            <a:r>
              <a:rPr lang="en-US" sz="2800" dirty="0" smtClean="0">
                <a:solidFill>
                  <a:srgbClr val="4D4F53"/>
                </a:solidFill>
                <a:latin typeface="Arial" pitchFamily="34" charset="0"/>
                <a:cs typeface="Arial" pitchFamily="34" charset="0"/>
              </a:rPr>
              <a:t>Nationwide’s history is rooted in agriculture</a:t>
            </a:r>
            <a:endParaRPr lang="en-US" sz="2800" dirty="0">
              <a:solidFill>
                <a:srgbClr val="4D4F53"/>
              </a:solidFill>
              <a:latin typeface="Arial" pitchFamily="34" charset="0"/>
              <a:cs typeface="Arial" pitchFamily="34" charset="0"/>
            </a:endParaRPr>
          </a:p>
        </p:txBody>
      </p:sp>
      <p:cxnSp>
        <p:nvCxnSpPr>
          <p:cNvPr id="12" name="Straight Connector 11"/>
          <p:cNvCxnSpPr/>
          <p:nvPr/>
        </p:nvCxnSpPr>
        <p:spPr>
          <a:xfrm>
            <a:off x="1752600" y="685800"/>
            <a:ext cx="69342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grpSp>
        <p:nvGrpSpPr>
          <p:cNvPr id="2" name="Group 38"/>
          <p:cNvGrpSpPr/>
          <p:nvPr/>
        </p:nvGrpSpPr>
        <p:grpSpPr>
          <a:xfrm>
            <a:off x="1828800" y="990600"/>
            <a:ext cx="7102805" cy="4953000"/>
            <a:chOff x="1828800" y="990600"/>
            <a:chExt cx="7102805" cy="4953000"/>
          </a:xfrm>
        </p:grpSpPr>
        <p:sp>
          <p:nvSpPr>
            <p:cNvPr id="38" name="Rectangle 37"/>
            <p:cNvSpPr/>
            <p:nvPr/>
          </p:nvSpPr>
          <p:spPr>
            <a:xfrm>
              <a:off x="1828800" y="990600"/>
              <a:ext cx="6705600" cy="76200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990600"/>
              <a:ext cx="1447800" cy="584775"/>
            </a:xfrm>
            <a:prstGeom prst="rect">
              <a:avLst/>
            </a:prstGeom>
            <a:noFill/>
            <a:effectLst>
              <a:outerShdw blurRad="50800" dist="25400" dir="2700000" algn="tl" rotWithShape="0">
                <a:prstClr val="black">
                  <a:alpha val="25000"/>
                </a:prstClr>
              </a:outerShdw>
            </a:effectLst>
          </p:spPr>
          <p:txBody>
            <a:bodyPr wrap="square" rtlCol="0">
              <a:spAutoFit/>
            </a:bodyPr>
            <a:lstStyle/>
            <a:p>
              <a:r>
                <a:rPr lang="en-US" sz="3200" dirty="0" smtClean="0">
                  <a:solidFill>
                    <a:srgbClr val="416812"/>
                  </a:solidFill>
                  <a:latin typeface="Arial Black" pitchFamily="34" charset="0"/>
                </a:rPr>
                <a:t>1926</a:t>
              </a:r>
              <a:endParaRPr lang="en-US" sz="3200" dirty="0">
                <a:solidFill>
                  <a:srgbClr val="416812"/>
                </a:solidFill>
                <a:latin typeface="Arial Black" pitchFamily="34" charset="0"/>
              </a:endParaRPr>
            </a:p>
          </p:txBody>
        </p:sp>
        <p:sp>
          <p:nvSpPr>
            <p:cNvPr id="18" name="TextBox 17"/>
            <p:cNvSpPr txBox="1"/>
            <p:nvPr/>
          </p:nvSpPr>
          <p:spPr>
            <a:xfrm>
              <a:off x="3124200" y="1030069"/>
              <a:ext cx="5410200" cy="646331"/>
            </a:xfrm>
            <a:prstGeom prst="rect">
              <a:avLst/>
            </a:prstGeom>
            <a:noFill/>
          </p:spPr>
          <p:txBody>
            <a:bodyPr wrap="square" rtlCol="0">
              <a:spAutoFit/>
            </a:bodyPr>
            <a:lstStyle/>
            <a:p>
              <a:pPr eaLnBrk="0" hangingPunct="0">
                <a:spcBef>
                  <a:spcPts val="0"/>
                </a:spcBef>
                <a:spcAft>
                  <a:spcPts val="0"/>
                </a:spcAft>
                <a:buClr>
                  <a:srgbClr val="2A8B16"/>
                </a:buClr>
              </a:pPr>
              <a:r>
                <a:rPr lang="en-US" dirty="0" smtClean="0">
                  <a:solidFill>
                    <a:srgbClr val="4D4F53"/>
                  </a:solidFill>
                  <a:latin typeface="Arial" pitchFamily="34" charset="0"/>
                  <a:cs typeface="Arial" pitchFamily="34" charset="0"/>
                </a:rPr>
                <a:t>Ohio Farm Bureau leaders launch Farm Bureau Mutual</a:t>
              </a:r>
            </a:p>
          </p:txBody>
        </p:sp>
        <p:pic>
          <p:nvPicPr>
            <p:cNvPr id="30" name="Picture 29" descr="Capture1.PNG"/>
            <p:cNvPicPr>
              <a:picLocks noChangeAspect="1"/>
            </p:cNvPicPr>
            <p:nvPr/>
          </p:nvPicPr>
          <p:blipFill>
            <a:blip r:embed="rId4" cstate="print"/>
            <a:stretch>
              <a:fillRect/>
            </a:stretch>
          </p:blipFill>
          <p:spPr>
            <a:xfrm>
              <a:off x="4114800" y="2590800"/>
              <a:ext cx="4816805" cy="3352800"/>
            </a:xfrm>
            <a:prstGeom prst="rect">
              <a:avLst/>
            </a:prstGeom>
          </p:spPr>
        </p:pic>
      </p:grpSp>
      <p:cxnSp>
        <p:nvCxnSpPr>
          <p:cNvPr id="37" name="Straight Connector 36"/>
          <p:cNvCxnSpPr/>
          <p:nvPr/>
        </p:nvCxnSpPr>
        <p:spPr>
          <a:xfrm>
            <a:off x="1752600" y="152400"/>
            <a:ext cx="69342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grpSp>
        <p:nvGrpSpPr>
          <p:cNvPr id="3" name="Group 42"/>
          <p:cNvGrpSpPr/>
          <p:nvPr/>
        </p:nvGrpSpPr>
        <p:grpSpPr>
          <a:xfrm>
            <a:off x="1524000" y="1828800"/>
            <a:ext cx="7467600" cy="4267200"/>
            <a:chOff x="1524000" y="1828800"/>
            <a:chExt cx="7467600" cy="4267200"/>
          </a:xfrm>
        </p:grpSpPr>
        <p:sp>
          <p:nvSpPr>
            <p:cNvPr id="42" name="Rectangle 41"/>
            <p:cNvSpPr/>
            <p:nvPr/>
          </p:nvSpPr>
          <p:spPr>
            <a:xfrm>
              <a:off x="1828800" y="1828800"/>
              <a:ext cx="6705600" cy="762000"/>
            </a:xfrm>
            <a:prstGeom prst="rect">
              <a:avLst/>
            </a:prstGeom>
            <a:solidFill>
              <a:schemeClr val="tx1">
                <a:lumMod val="50000"/>
                <a:lumOff val="5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1853625"/>
              <a:ext cx="1676400" cy="584775"/>
            </a:xfrm>
            <a:prstGeom prst="rect">
              <a:avLst/>
            </a:prstGeom>
            <a:noFill/>
            <a:effectLst>
              <a:outerShdw blurRad="50800" dist="25400" dir="2700000" algn="tl" rotWithShape="0">
                <a:prstClr val="black">
                  <a:alpha val="25000"/>
                </a:prstClr>
              </a:outerShdw>
            </a:effectLst>
          </p:spPr>
          <p:txBody>
            <a:bodyPr wrap="square" rtlCol="0">
              <a:spAutoFit/>
            </a:bodyPr>
            <a:lstStyle/>
            <a:p>
              <a:pPr algn="ctr"/>
              <a:r>
                <a:rPr lang="en-US" sz="3200" dirty="0" smtClean="0">
                  <a:solidFill>
                    <a:srgbClr val="416812"/>
                  </a:solidFill>
                  <a:latin typeface="Arial Black" pitchFamily="34" charset="0"/>
                </a:rPr>
                <a:t>1955</a:t>
              </a:r>
              <a:endParaRPr lang="en-US" sz="3200" dirty="0">
                <a:solidFill>
                  <a:srgbClr val="416812"/>
                </a:solidFill>
                <a:latin typeface="Arial Black" pitchFamily="34" charset="0"/>
              </a:endParaRPr>
            </a:p>
          </p:txBody>
        </p:sp>
        <p:sp>
          <p:nvSpPr>
            <p:cNvPr id="19" name="TextBox 18"/>
            <p:cNvSpPr txBox="1"/>
            <p:nvPr/>
          </p:nvSpPr>
          <p:spPr>
            <a:xfrm>
              <a:off x="3124200" y="1868269"/>
              <a:ext cx="4800600" cy="646331"/>
            </a:xfrm>
            <a:prstGeom prst="rect">
              <a:avLst/>
            </a:prstGeom>
            <a:noFill/>
          </p:spPr>
          <p:txBody>
            <a:bodyPr wrap="square" rtlCol="0">
              <a:spAutoFit/>
            </a:bodyPr>
            <a:lstStyle/>
            <a:p>
              <a:pPr eaLnBrk="0" hangingPunct="0">
                <a:spcBef>
                  <a:spcPts val="0"/>
                </a:spcBef>
                <a:spcAft>
                  <a:spcPts val="0"/>
                </a:spcAft>
                <a:buClr>
                  <a:srgbClr val="2A8B16"/>
                </a:buClr>
              </a:pPr>
              <a:r>
                <a:rPr lang="en-US" dirty="0" smtClean="0">
                  <a:solidFill>
                    <a:srgbClr val="4D4F53"/>
                  </a:solidFill>
                  <a:latin typeface="Arial" pitchFamily="34" charset="0"/>
                  <a:cs typeface="Arial" pitchFamily="34" charset="0"/>
                </a:rPr>
                <a:t>The name Nationwide was adopted to reflect growth goals</a:t>
              </a:r>
            </a:p>
          </p:txBody>
        </p:sp>
        <p:sp>
          <p:nvSpPr>
            <p:cNvPr id="40" name="Rectangle 39"/>
            <p:cNvSpPr/>
            <p:nvPr/>
          </p:nvSpPr>
          <p:spPr>
            <a:xfrm>
              <a:off x="3962400" y="2590800"/>
              <a:ext cx="50292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Capture 2.PNG"/>
            <p:cNvPicPr>
              <a:picLocks noChangeAspect="1"/>
            </p:cNvPicPr>
            <p:nvPr/>
          </p:nvPicPr>
          <p:blipFill>
            <a:blip r:embed="rId5" cstate="print"/>
            <a:stretch>
              <a:fillRect/>
            </a:stretch>
          </p:blipFill>
          <p:spPr>
            <a:xfrm>
              <a:off x="1524000" y="2895600"/>
              <a:ext cx="4357843" cy="2850154"/>
            </a:xfrm>
            <a:prstGeom prst="rect">
              <a:avLst/>
            </a:prstGeom>
          </p:spPr>
        </p:pic>
      </p:grpSp>
      <p:grpSp>
        <p:nvGrpSpPr>
          <p:cNvPr id="4" name="Group 46"/>
          <p:cNvGrpSpPr/>
          <p:nvPr/>
        </p:nvGrpSpPr>
        <p:grpSpPr>
          <a:xfrm>
            <a:off x="1447800" y="2615625"/>
            <a:ext cx="7162800" cy="3415527"/>
            <a:chOff x="1447800" y="2615625"/>
            <a:chExt cx="7162800" cy="3415527"/>
          </a:xfrm>
        </p:grpSpPr>
        <p:sp>
          <p:nvSpPr>
            <p:cNvPr id="44" name="Rectangle 43"/>
            <p:cNvSpPr/>
            <p:nvPr/>
          </p:nvSpPr>
          <p:spPr>
            <a:xfrm>
              <a:off x="1447800" y="2819400"/>
              <a:ext cx="45720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828800" y="2667000"/>
              <a:ext cx="6705600" cy="91440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Capture3.PNG"/>
            <p:cNvPicPr>
              <a:picLocks noChangeAspect="1"/>
            </p:cNvPicPr>
            <p:nvPr/>
          </p:nvPicPr>
          <p:blipFill>
            <a:blip r:embed="rId6" cstate="print"/>
            <a:stretch>
              <a:fillRect/>
            </a:stretch>
          </p:blipFill>
          <p:spPr>
            <a:xfrm>
              <a:off x="4191000" y="3733800"/>
              <a:ext cx="1600200" cy="2297352"/>
            </a:xfrm>
            <a:prstGeom prst="rect">
              <a:avLst/>
            </a:prstGeom>
          </p:spPr>
        </p:pic>
        <p:sp>
          <p:nvSpPr>
            <p:cNvPr id="15" name="TextBox 14"/>
            <p:cNvSpPr txBox="1"/>
            <p:nvPr/>
          </p:nvSpPr>
          <p:spPr>
            <a:xfrm>
              <a:off x="1828800" y="2615625"/>
              <a:ext cx="2362200" cy="584775"/>
            </a:xfrm>
            <a:prstGeom prst="rect">
              <a:avLst/>
            </a:prstGeom>
            <a:noFill/>
            <a:effectLst>
              <a:outerShdw blurRad="50800" dist="25400" dir="2700000" algn="tl" rotWithShape="0">
                <a:prstClr val="black">
                  <a:alpha val="25000"/>
                </a:prstClr>
              </a:outerShdw>
            </a:effectLst>
          </p:spPr>
          <p:txBody>
            <a:bodyPr wrap="square" rtlCol="0">
              <a:spAutoFit/>
            </a:bodyPr>
            <a:lstStyle/>
            <a:p>
              <a:r>
                <a:rPr lang="en-US" sz="3200" dirty="0" smtClean="0">
                  <a:solidFill>
                    <a:srgbClr val="416812"/>
                  </a:solidFill>
                  <a:latin typeface="Arial Black" pitchFamily="34" charset="0"/>
                </a:rPr>
                <a:t>1982</a:t>
              </a:r>
              <a:endParaRPr lang="en-US" sz="3200" dirty="0">
                <a:solidFill>
                  <a:srgbClr val="416812"/>
                </a:solidFill>
                <a:latin typeface="Arial Black" pitchFamily="34" charset="0"/>
              </a:endParaRPr>
            </a:p>
          </p:txBody>
        </p:sp>
        <p:sp>
          <p:nvSpPr>
            <p:cNvPr id="20" name="TextBox 19"/>
            <p:cNvSpPr txBox="1"/>
            <p:nvPr/>
          </p:nvSpPr>
          <p:spPr>
            <a:xfrm>
              <a:off x="3124200" y="2658070"/>
              <a:ext cx="5486400" cy="923330"/>
            </a:xfrm>
            <a:prstGeom prst="rect">
              <a:avLst/>
            </a:prstGeom>
            <a:noFill/>
          </p:spPr>
          <p:txBody>
            <a:bodyPr wrap="square" rtlCol="0">
              <a:spAutoFit/>
            </a:bodyPr>
            <a:lstStyle/>
            <a:p>
              <a:pPr eaLnBrk="0" hangingPunct="0">
                <a:spcBef>
                  <a:spcPts val="0"/>
                </a:spcBef>
                <a:spcAft>
                  <a:spcPts val="0"/>
                </a:spcAft>
                <a:buClr>
                  <a:srgbClr val="2A8B16"/>
                </a:buClr>
              </a:pPr>
              <a:r>
                <a:rPr lang="en-US" dirty="0" smtClean="0">
                  <a:solidFill>
                    <a:srgbClr val="4D4F53"/>
                  </a:solidFill>
                  <a:latin typeface="Arial" pitchFamily="34" charset="0"/>
                  <a:cs typeface="Arial" pitchFamily="34" charset="0"/>
                </a:rPr>
                <a:t>Nationwide acquires Farmland Insurance, now Nationwide Agribusiness Insurance, a 100-year-old company and America’s leading farm insurer.</a:t>
              </a:r>
            </a:p>
          </p:txBody>
        </p:sp>
      </p:grpSp>
      <p:grpSp>
        <p:nvGrpSpPr>
          <p:cNvPr id="5" name="Group 49"/>
          <p:cNvGrpSpPr/>
          <p:nvPr/>
        </p:nvGrpSpPr>
        <p:grpSpPr>
          <a:xfrm>
            <a:off x="1828800" y="3657600"/>
            <a:ext cx="6705600" cy="2438400"/>
            <a:chOff x="1828800" y="3657600"/>
            <a:chExt cx="6705600" cy="2438400"/>
          </a:xfrm>
        </p:grpSpPr>
        <p:sp>
          <p:nvSpPr>
            <p:cNvPr id="48" name="Rectangle 47"/>
            <p:cNvSpPr/>
            <p:nvPr/>
          </p:nvSpPr>
          <p:spPr>
            <a:xfrm>
              <a:off x="3962400" y="3657600"/>
              <a:ext cx="220980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828800" y="3657600"/>
              <a:ext cx="6705600" cy="91440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28800" y="3657600"/>
              <a:ext cx="1447800" cy="584775"/>
            </a:xfrm>
            <a:prstGeom prst="rect">
              <a:avLst/>
            </a:prstGeom>
            <a:noFill/>
            <a:effectLst>
              <a:outerShdw blurRad="50800" dist="25400" dir="2700000" algn="tl" rotWithShape="0">
                <a:prstClr val="black">
                  <a:alpha val="25000"/>
                </a:prstClr>
              </a:outerShdw>
            </a:effectLst>
          </p:spPr>
          <p:txBody>
            <a:bodyPr wrap="square" rtlCol="0">
              <a:spAutoFit/>
            </a:bodyPr>
            <a:lstStyle/>
            <a:p>
              <a:r>
                <a:rPr lang="en-US" sz="3200" dirty="0" smtClean="0">
                  <a:solidFill>
                    <a:srgbClr val="416812"/>
                  </a:solidFill>
                  <a:latin typeface="Arial Black" pitchFamily="34" charset="0"/>
                </a:rPr>
                <a:t>2011</a:t>
              </a:r>
              <a:endParaRPr lang="en-US" sz="3200" dirty="0">
                <a:solidFill>
                  <a:srgbClr val="416812"/>
                </a:solidFill>
                <a:latin typeface="Arial Black" pitchFamily="34" charset="0"/>
              </a:endParaRPr>
            </a:p>
          </p:txBody>
        </p:sp>
        <p:sp>
          <p:nvSpPr>
            <p:cNvPr id="21" name="TextBox 20"/>
            <p:cNvSpPr txBox="1"/>
            <p:nvPr/>
          </p:nvSpPr>
          <p:spPr>
            <a:xfrm>
              <a:off x="3124200" y="3657600"/>
              <a:ext cx="5410200" cy="923330"/>
            </a:xfrm>
            <a:prstGeom prst="rect">
              <a:avLst/>
            </a:prstGeom>
            <a:noFill/>
          </p:spPr>
          <p:txBody>
            <a:bodyPr wrap="square" rtlCol="0">
              <a:spAutoFit/>
            </a:bodyPr>
            <a:lstStyle/>
            <a:p>
              <a:pPr eaLnBrk="0" hangingPunct="0">
                <a:spcBef>
                  <a:spcPts val="0"/>
                </a:spcBef>
                <a:spcAft>
                  <a:spcPts val="0"/>
                </a:spcAft>
                <a:buClr>
                  <a:srgbClr val="2A8B16"/>
                </a:buClr>
              </a:pPr>
              <a:r>
                <a:rPr lang="en-US" dirty="0" smtClean="0">
                  <a:solidFill>
                    <a:srgbClr val="4D4F53"/>
                  </a:solidFill>
                  <a:latin typeface="Arial" pitchFamily="34" charset="0"/>
                  <a:cs typeface="Arial" pitchFamily="34" charset="0"/>
                </a:rPr>
                <a:t>Land As Your Legacy is launched to support succession planning amongst farmers and ranchers</a:t>
              </a:r>
            </a:p>
          </p:txBody>
        </p:sp>
      </p:grpSp>
      <p:grpSp>
        <p:nvGrpSpPr>
          <p:cNvPr id="6" name="Group 52"/>
          <p:cNvGrpSpPr/>
          <p:nvPr/>
        </p:nvGrpSpPr>
        <p:grpSpPr>
          <a:xfrm>
            <a:off x="1295400" y="4648200"/>
            <a:ext cx="7239000" cy="1846421"/>
            <a:chOff x="1295400" y="4648200"/>
            <a:chExt cx="7239000" cy="1846421"/>
          </a:xfrm>
        </p:grpSpPr>
        <p:sp>
          <p:nvSpPr>
            <p:cNvPr id="24" name="TextBox 10"/>
            <p:cNvSpPr txBox="1"/>
            <p:nvPr/>
          </p:nvSpPr>
          <p:spPr>
            <a:xfrm>
              <a:off x="1295400" y="6248400"/>
              <a:ext cx="32004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latin typeface="Arial" pitchFamily="34" charset="0"/>
                  <a:cs typeface="Arial" pitchFamily="34" charset="0"/>
                </a:rPr>
                <a:t>*For fiscal year ending on 1/31/15</a:t>
              </a:r>
              <a:endParaRPr lang="en-US" sz="1000" dirty="0">
                <a:latin typeface="Arial" pitchFamily="34" charset="0"/>
                <a:cs typeface="Arial" pitchFamily="34" charset="0"/>
              </a:endParaRPr>
            </a:p>
          </p:txBody>
        </p:sp>
        <p:sp>
          <p:nvSpPr>
            <p:cNvPr id="51" name="Rectangle 50"/>
            <p:cNvSpPr/>
            <p:nvPr/>
          </p:nvSpPr>
          <p:spPr>
            <a:xfrm>
              <a:off x="1828800" y="4648200"/>
              <a:ext cx="6705600" cy="137160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828800" y="4658380"/>
              <a:ext cx="1676400" cy="523220"/>
            </a:xfrm>
            <a:prstGeom prst="rect">
              <a:avLst/>
            </a:prstGeom>
            <a:noFill/>
            <a:effectLst>
              <a:outerShdw blurRad="50800" dist="25400" dir="2700000" algn="tl" rotWithShape="0">
                <a:prstClr val="black">
                  <a:alpha val="25000"/>
                </a:prstClr>
              </a:outerShdw>
            </a:effectLst>
          </p:spPr>
          <p:txBody>
            <a:bodyPr wrap="square" rtlCol="0">
              <a:spAutoFit/>
            </a:bodyPr>
            <a:lstStyle/>
            <a:p>
              <a:r>
                <a:rPr lang="en-US" sz="2800" dirty="0" smtClean="0">
                  <a:solidFill>
                    <a:srgbClr val="416812"/>
                  </a:solidFill>
                  <a:latin typeface="Arial Black" pitchFamily="34" charset="0"/>
                </a:rPr>
                <a:t>Today</a:t>
              </a:r>
              <a:endParaRPr lang="en-US" sz="2800" dirty="0">
                <a:solidFill>
                  <a:srgbClr val="416812"/>
                </a:solidFill>
                <a:latin typeface="Arial Black" pitchFamily="34" charset="0"/>
              </a:endParaRPr>
            </a:p>
          </p:txBody>
        </p:sp>
        <p:sp>
          <p:nvSpPr>
            <p:cNvPr id="22" name="TextBox 21"/>
            <p:cNvSpPr txBox="1"/>
            <p:nvPr/>
          </p:nvSpPr>
          <p:spPr>
            <a:xfrm>
              <a:off x="3124200" y="4667071"/>
              <a:ext cx="5410200" cy="1200329"/>
            </a:xfrm>
            <a:prstGeom prst="rect">
              <a:avLst/>
            </a:prstGeom>
            <a:noFill/>
          </p:spPr>
          <p:txBody>
            <a:bodyPr wrap="square" rtlCol="0">
              <a:spAutoFit/>
            </a:bodyPr>
            <a:lstStyle/>
            <a:p>
              <a:pPr eaLnBrk="0" hangingPunct="0">
                <a:spcBef>
                  <a:spcPts val="0"/>
                </a:spcBef>
                <a:spcAft>
                  <a:spcPts val="0"/>
                </a:spcAft>
                <a:buClr>
                  <a:srgbClr val="2A8B16"/>
                </a:buClr>
              </a:pPr>
              <a:r>
                <a:rPr lang="en-US" dirty="0" smtClean="0">
                  <a:solidFill>
                    <a:srgbClr val="4D4F53"/>
                  </a:solidFill>
                  <a:latin typeface="Arial" pitchFamily="34" charset="0"/>
                  <a:cs typeface="Arial" pitchFamily="34" charset="0"/>
                </a:rPr>
                <a:t>Nationwide Agribusiness is America’s #1 farm insurer. Nationwide is a Fortune 100 company* and supported by nine state farm bureaus and two regional farm cooperatives </a:t>
              </a:r>
            </a:p>
          </p:txBody>
        </p:sp>
        <p:pic>
          <p:nvPicPr>
            <p:cNvPr id="11" name="Picture 10" descr="fortune_consumer_lrg3.png"/>
            <p:cNvPicPr>
              <a:picLocks noChangeAspect="1"/>
            </p:cNvPicPr>
            <p:nvPr/>
          </p:nvPicPr>
          <p:blipFill>
            <a:blip r:embed="rId7" cstate="print"/>
            <a:stretch>
              <a:fillRect/>
            </a:stretch>
          </p:blipFill>
          <p:spPr>
            <a:xfrm>
              <a:off x="2057400" y="5181600"/>
              <a:ext cx="914400" cy="69877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8000" y="152400"/>
            <a:ext cx="4267200" cy="584775"/>
          </a:xfrm>
          <a:prstGeom prst="rect">
            <a:avLst/>
          </a:prstGeom>
          <a:noFill/>
          <a:ln>
            <a:noFill/>
          </a:ln>
        </p:spPr>
        <p:txBody>
          <a:bodyPr wrap="square" rtlCol="0">
            <a:spAutoFit/>
          </a:bodyPr>
          <a:lstStyle/>
          <a:p>
            <a:pPr algn="ctr"/>
            <a:r>
              <a:rPr lang="en-US" sz="3200" dirty="0" smtClean="0">
                <a:solidFill>
                  <a:srgbClr val="4D4F53"/>
                </a:solidFill>
                <a:latin typeface="Arial" pitchFamily="34" charset="0"/>
                <a:cs typeface="Arial" pitchFamily="34" charset="0"/>
              </a:rPr>
              <a:t>Nationwide Impact</a:t>
            </a:r>
          </a:p>
        </p:txBody>
      </p:sp>
      <p:sp>
        <p:nvSpPr>
          <p:cNvPr id="5"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10" name="Straight Connector 9"/>
          <p:cNvCxnSpPr/>
          <p:nvPr/>
        </p:nvCxnSpPr>
        <p:spPr>
          <a:xfrm>
            <a:off x="3048000" y="762000"/>
            <a:ext cx="42672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0" y="152400"/>
            <a:ext cx="42672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pic>
        <p:nvPicPr>
          <p:cNvPr id="25" name="Picture 24" descr="4h logo.jpg"/>
          <p:cNvPicPr>
            <a:picLocks noChangeAspect="1"/>
          </p:cNvPicPr>
          <p:nvPr/>
        </p:nvPicPr>
        <p:blipFill>
          <a:blip r:embed="rId4" cstate="print"/>
          <a:stretch>
            <a:fillRect/>
          </a:stretch>
        </p:blipFill>
        <p:spPr>
          <a:xfrm>
            <a:off x="3048000" y="4191000"/>
            <a:ext cx="990600" cy="1033526"/>
          </a:xfrm>
          <a:prstGeom prst="rect">
            <a:avLst/>
          </a:prstGeom>
        </p:spPr>
      </p:pic>
      <p:pic>
        <p:nvPicPr>
          <p:cNvPr id="26" name="Picture 25" descr="640px-United_Way_Logo.svg.png"/>
          <p:cNvPicPr>
            <a:picLocks noChangeAspect="1"/>
          </p:cNvPicPr>
          <p:nvPr/>
        </p:nvPicPr>
        <p:blipFill>
          <a:blip r:embed="rId5" cstate="print"/>
          <a:stretch>
            <a:fillRect/>
          </a:stretch>
        </p:blipFill>
        <p:spPr>
          <a:xfrm>
            <a:off x="3581400" y="5486400"/>
            <a:ext cx="1423884" cy="609600"/>
          </a:xfrm>
          <a:prstGeom prst="rect">
            <a:avLst/>
          </a:prstGeom>
        </p:spPr>
      </p:pic>
      <p:pic>
        <p:nvPicPr>
          <p:cNvPr id="28" name="Picture 27" descr="FFA-logo.jpg"/>
          <p:cNvPicPr>
            <a:picLocks noChangeAspect="1"/>
          </p:cNvPicPr>
          <p:nvPr/>
        </p:nvPicPr>
        <p:blipFill>
          <a:blip r:embed="rId6" cstate="print"/>
          <a:stretch>
            <a:fillRect/>
          </a:stretch>
        </p:blipFill>
        <p:spPr>
          <a:xfrm>
            <a:off x="1752600" y="4191000"/>
            <a:ext cx="733091" cy="914400"/>
          </a:xfrm>
          <a:prstGeom prst="rect">
            <a:avLst/>
          </a:prstGeom>
        </p:spPr>
      </p:pic>
      <p:grpSp>
        <p:nvGrpSpPr>
          <p:cNvPr id="37" name="Group 36"/>
          <p:cNvGrpSpPr/>
          <p:nvPr/>
        </p:nvGrpSpPr>
        <p:grpSpPr>
          <a:xfrm>
            <a:off x="1447800" y="990600"/>
            <a:ext cx="6934200" cy="2895600"/>
            <a:chOff x="1447800" y="1143000"/>
            <a:chExt cx="6781800" cy="2895600"/>
          </a:xfrm>
        </p:grpSpPr>
        <p:sp>
          <p:nvSpPr>
            <p:cNvPr id="19" name="TextBox 18"/>
            <p:cNvSpPr txBox="1"/>
            <p:nvPr/>
          </p:nvSpPr>
          <p:spPr>
            <a:xfrm>
              <a:off x="1905000" y="1176278"/>
              <a:ext cx="6324600" cy="2862322"/>
            </a:xfrm>
            <a:prstGeom prst="rect">
              <a:avLst/>
            </a:prstGeom>
            <a:noFill/>
          </p:spPr>
          <p:txBody>
            <a:bodyPr wrap="square" rtlCol="0">
              <a:spAutoFit/>
            </a:bodyPr>
            <a:lstStyle/>
            <a:p>
              <a:pPr eaLnBrk="0" hangingPunct="0">
                <a:buClr>
                  <a:srgbClr val="2A8B16"/>
                </a:buClr>
              </a:pPr>
              <a:r>
                <a:rPr lang="en-US" dirty="0" smtClean="0">
                  <a:solidFill>
                    <a:srgbClr val="4D4F53"/>
                  </a:solidFill>
                  <a:latin typeface="Arial" pitchFamily="34" charset="0"/>
                  <a:cs typeface="Arial" pitchFamily="34" charset="0"/>
                </a:rPr>
                <a:t>                              Through its foundation, since 2000,</a:t>
              </a:r>
            </a:p>
            <a:p>
              <a:pPr eaLnBrk="0" hangingPunct="0">
                <a:buClr>
                  <a:srgbClr val="2A8B16"/>
                </a:buClr>
              </a:pPr>
              <a:r>
                <a:rPr lang="en-US" dirty="0" smtClean="0">
                  <a:solidFill>
                    <a:srgbClr val="4D4F53"/>
                  </a:solidFill>
                  <a:latin typeface="Arial" pitchFamily="34" charset="0"/>
                  <a:cs typeface="Arial" pitchFamily="34" charset="0"/>
                </a:rPr>
                <a:t>                              Nationwide has awarded more than $345</a:t>
              </a:r>
            </a:p>
            <a:p>
              <a:pPr eaLnBrk="0" hangingPunct="0">
                <a:buClr>
                  <a:srgbClr val="2A8B16"/>
                </a:buClr>
              </a:pPr>
              <a:r>
                <a:rPr lang="en-US" dirty="0" smtClean="0">
                  <a:solidFill>
                    <a:srgbClr val="4D4F53"/>
                  </a:solidFill>
                  <a:latin typeface="Arial" pitchFamily="34" charset="0"/>
                  <a:cs typeface="Arial" pitchFamily="34" charset="0"/>
                </a:rPr>
                <a:t>                              million to help communities around the</a:t>
              </a:r>
            </a:p>
            <a:p>
              <a:pPr eaLnBrk="0" hangingPunct="0">
                <a:buClr>
                  <a:srgbClr val="2A8B16"/>
                </a:buClr>
              </a:pPr>
              <a:r>
                <a:rPr lang="en-US" dirty="0" smtClean="0">
                  <a:solidFill>
                    <a:srgbClr val="4D4F53"/>
                  </a:solidFill>
                  <a:latin typeface="Arial" pitchFamily="34" charset="0"/>
                  <a:cs typeface="Arial" pitchFamily="34" charset="0"/>
                </a:rPr>
                <a:t>                              country. A significant part of that support goes to worthy agricultural organizations such as </a:t>
              </a:r>
              <a:r>
                <a:rPr lang="en-US" dirty="0" err="1" smtClean="0">
                  <a:solidFill>
                    <a:srgbClr val="4D4F53"/>
                  </a:solidFill>
                  <a:latin typeface="Arial" pitchFamily="34" charset="0"/>
                  <a:cs typeface="Arial" pitchFamily="34" charset="0"/>
                </a:rPr>
                <a:t>FFA</a:t>
              </a:r>
              <a:r>
                <a:rPr lang="en-US" dirty="0" smtClean="0">
                  <a:solidFill>
                    <a:srgbClr val="4D4F53"/>
                  </a:solidFill>
                  <a:latin typeface="Arial" pitchFamily="34" charset="0"/>
                  <a:cs typeface="Arial" pitchFamily="34" charset="0"/>
                </a:rPr>
                <a:t>, 4-H, Farm Safety 4 Just Kids, the American Farm Bureau Foundation and the National Council of Farmer Cooperatives Foundation, as well as our national partners: Feeding America, Nationwide Children’s Hospital, United Way and the American Red Cross. </a:t>
              </a:r>
            </a:p>
          </p:txBody>
        </p:sp>
        <p:sp>
          <p:nvSpPr>
            <p:cNvPr id="30" name="TextBox 29"/>
            <p:cNvSpPr txBox="1"/>
            <p:nvPr/>
          </p:nvSpPr>
          <p:spPr>
            <a:xfrm>
              <a:off x="1447800" y="1143000"/>
              <a:ext cx="2819400" cy="1200329"/>
            </a:xfrm>
            <a:prstGeom prst="rect">
              <a:avLst/>
            </a:prstGeom>
            <a:noFill/>
            <a:effectLst>
              <a:outerShdw blurRad="50800" dist="25400" dir="2700000" algn="tl" rotWithShape="0">
                <a:prstClr val="black">
                  <a:alpha val="25000"/>
                </a:prstClr>
              </a:outerShdw>
            </a:effectLst>
          </p:spPr>
          <p:txBody>
            <a:bodyPr wrap="square" rtlCol="0">
              <a:spAutoFit/>
            </a:bodyPr>
            <a:lstStyle/>
            <a:p>
              <a:pPr algn="ctr"/>
              <a:r>
                <a:rPr lang="en-US" sz="4000" dirty="0" smtClean="0">
                  <a:solidFill>
                    <a:srgbClr val="416812"/>
                  </a:solidFill>
                  <a:latin typeface="Arial Black" pitchFamily="34" charset="0"/>
                </a:rPr>
                <a:t>$345 </a:t>
              </a:r>
              <a:r>
                <a:rPr lang="en-US" sz="3200" dirty="0" smtClean="0">
                  <a:solidFill>
                    <a:srgbClr val="416812"/>
                  </a:solidFill>
                  <a:latin typeface="Arial Black" pitchFamily="34" charset="0"/>
                </a:rPr>
                <a:t>million</a:t>
              </a:r>
              <a:endParaRPr lang="en-US" sz="3200" dirty="0">
                <a:solidFill>
                  <a:srgbClr val="416812"/>
                </a:solidFill>
                <a:latin typeface="Arial Black" pitchFamily="34" charset="0"/>
              </a:endParaRPr>
            </a:p>
          </p:txBody>
        </p:sp>
      </p:grpSp>
      <p:pic>
        <p:nvPicPr>
          <p:cNvPr id="31" name="Picture 30" descr="farmsafety4justkids.jpg"/>
          <p:cNvPicPr>
            <a:picLocks noChangeAspect="1"/>
          </p:cNvPicPr>
          <p:nvPr/>
        </p:nvPicPr>
        <p:blipFill>
          <a:blip r:embed="rId7" cstate="print"/>
          <a:stretch>
            <a:fillRect/>
          </a:stretch>
        </p:blipFill>
        <p:spPr>
          <a:xfrm>
            <a:off x="1371600" y="5486400"/>
            <a:ext cx="1840733" cy="487680"/>
          </a:xfrm>
          <a:prstGeom prst="rect">
            <a:avLst/>
          </a:prstGeom>
        </p:spPr>
      </p:pic>
      <p:pic>
        <p:nvPicPr>
          <p:cNvPr id="32" name="Picture 31" descr="feedig america logo.png"/>
          <p:cNvPicPr>
            <a:picLocks noChangeAspect="1"/>
          </p:cNvPicPr>
          <p:nvPr/>
        </p:nvPicPr>
        <p:blipFill>
          <a:blip r:embed="rId8" cstate="print"/>
          <a:stretch>
            <a:fillRect/>
          </a:stretch>
        </p:blipFill>
        <p:spPr>
          <a:xfrm>
            <a:off x="5205253" y="5181600"/>
            <a:ext cx="1576547" cy="937260"/>
          </a:xfrm>
          <a:prstGeom prst="rect">
            <a:avLst/>
          </a:prstGeom>
        </p:spPr>
      </p:pic>
      <p:pic>
        <p:nvPicPr>
          <p:cNvPr id="33" name="Picture 32" descr="farm_bureau_logo.jpg"/>
          <p:cNvPicPr>
            <a:picLocks noChangeAspect="1"/>
          </p:cNvPicPr>
          <p:nvPr/>
        </p:nvPicPr>
        <p:blipFill>
          <a:blip r:embed="rId9" cstate="print"/>
          <a:stretch>
            <a:fillRect/>
          </a:stretch>
        </p:blipFill>
        <p:spPr>
          <a:xfrm>
            <a:off x="4419600" y="4125397"/>
            <a:ext cx="1219200" cy="1132403"/>
          </a:xfrm>
          <a:prstGeom prst="rect">
            <a:avLst/>
          </a:prstGeom>
        </p:spPr>
      </p:pic>
      <p:pic>
        <p:nvPicPr>
          <p:cNvPr id="34" name="Picture 33" descr="NC logo_stacked_12.18.14[16].jpg"/>
          <p:cNvPicPr>
            <a:picLocks noChangeAspect="1"/>
          </p:cNvPicPr>
          <p:nvPr/>
        </p:nvPicPr>
        <p:blipFill>
          <a:blip r:embed="rId10" cstate="print"/>
          <a:stretch>
            <a:fillRect/>
          </a:stretch>
        </p:blipFill>
        <p:spPr>
          <a:xfrm>
            <a:off x="7010400" y="5257800"/>
            <a:ext cx="1905000" cy="756135"/>
          </a:xfrm>
          <a:prstGeom prst="rect">
            <a:avLst/>
          </a:prstGeom>
        </p:spPr>
      </p:pic>
      <p:pic>
        <p:nvPicPr>
          <p:cNvPr id="35" name="Picture 34" descr="NCFC_logo.jpg"/>
          <p:cNvPicPr>
            <a:picLocks noChangeAspect="1"/>
          </p:cNvPicPr>
          <p:nvPr/>
        </p:nvPicPr>
        <p:blipFill>
          <a:blip r:embed="rId11" cstate="print"/>
          <a:stretch>
            <a:fillRect/>
          </a:stretch>
        </p:blipFill>
        <p:spPr>
          <a:xfrm>
            <a:off x="5943600" y="4236212"/>
            <a:ext cx="1066800" cy="792988"/>
          </a:xfrm>
          <a:prstGeom prst="rect">
            <a:avLst/>
          </a:prstGeom>
        </p:spPr>
      </p:pic>
      <p:pic>
        <p:nvPicPr>
          <p:cNvPr id="36" name="Picture 35" descr="american red cross logo.png"/>
          <p:cNvPicPr>
            <a:picLocks noChangeAspect="1"/>
          </p:cNvPicPr>
          <p:nvPr/>
        </p:nvPicPr>
        <p:blipFill>
          <a:blip r:embed="rId12" cstate="print"/>
          <a:stretch>
            <a:fillRect/>
          </a:stretch>
        </p:blipFill>
        <p:spPr>
          <a:xfrm>
            <a:off x="7162800" y="4267200"/>
            <a:ext cx="1676400" cy="761868"/>
          </a:xfrm>
          <a:prstGeom prst="rect">
            <a:avLst/>
          </a:prstGeom>
        </p:spPr>
      </p:pic>
      <p:sp>
        <p:nvSpPr>
          <p:cNvPr id="18" name="Rectangle 17"/>
          <p:cNvSpPr/>
          <p:nvPr/>
        </p:nvSpPr>
        <p:spPr>
          <a:xfrm>
            <a:off x="1981200" y="990600"/>
            <a:ext cx="1828800" cy="1143000"/>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95400" y="304800"/>
            <a:ext cx="7848600" cy="646331"/>
          </a:xfrm>
          <a:prstGeom prst="rect">
            <a:avLst/>
          </a:prstGeom>
          <a:noFill/>
          <a:ln>
            <a:noFill/>
          </a:ln>
        </p:spPr>
        <p:txBody>
          <a:bodyPr wrap="square" rtlCol="0">
            <a:spAutoFit/>
          </a:bodyPr>
          <a:lstStyle/>
          <a:p>
            <a:pPr algn="ctr"/>
            <a:r>
              <a:rPr lang="en-US" sz="3600" dirty="0" smtClean="0">
                <a:solidFill>
                  <a:srgbClr val="4D4F53"/>
                </a:solidFill>
                <a:latin typeface="Arial" pitchFamily="34" charset="0"/>
                <a:cs typeface="Arial" pitchFamily="34" charset="0"/>
              </a:rPr>
              <a:t>Who has a transition plan?</a:t>
            </a:r>
          </a:p>
        </p:txBody>
      </p:sp>
      <p:sp>
        <p:nvSpPr>
          <p:cNvPr id="5" name="Slide Number Placeholder 4"/>
          <p:cNvSpPr txBox="1">
            <a:spLocks/>
          </p:cNvSpPr>
          <p:nvPr/>
        </p:nvSpPr>
        <p:spPr>
          <a:xfrm>
            <a:off x="7620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10" name="Straight Connector 9"/>
          <p:cNvCxnSpPr/>
          <p:nvPr/>
        </p:nvCxnSpPr>
        <p:spPr>
          <a:xfrm>
            <a:off x="2362200" y="1066800"/>
            <a:ext cx="56388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28800" y="1828800"/>
            <a:ext cx="6629400" cy="3354765"/>
          </a:xfrm>
          <a:prstGeom prst="rect">
            <a:avLst/>
          </a:prstGeom>
          <a:noFill/>
        </p:spPr>
        <p:txBody>
          <a:bodyPr wrap="square" rtlCol="0">
            <a:spAutoFit/>
          </a:bodyPr>
          <a:lstStyle/>
          <a:p>
            <a:pPr marL="457200" indent="-457200" eaLnBrk="0" hangingPunct="0">
              <a:spcAft>
                <a:spcPts val="1200"/>
              </a:spcAft>
              <a:buClr>
                <a:srgbClr val="FDA01A"/>
              </a:buClr>
              <a:buFont typeface="Wingdings" pitchFamily="2" charset="2"/>
              <a:buChar char="§"/>
            </a:pPr>
            <a:r>
              <a:rPr lang="en-US" sz="2400" dirty="0" smtClean="0">
                <a:solidFill>
                  <a:srgbClr val="4D4F53"/>
                </a:solidFill>
                <a:latin typeface="Arial" pitchFamily="34" charset="0"/>
                <a:cs typeface="Arial" pitchFamily="34" charset="0"/>
              </a:rPr>
              <a:t>Everyone has a transition plan in place.</a:t>
            </a:r>
          </a:p>
          <a:p>
            <a:pPr marL="457200" indent="-457200" eaLnBrk="0" hangingPunct="0">
              <a:spcAft>
                <a:spcPts val="1200"/>
              </a:spcAft>
              <a:buClr>
                <a:srgbClr val="FDA01A"/>
              </a:buClr>
              <a:buFont typeface="Wingdings" pitchFamily="2" charset="2"/>
              <a:buChar char="§"/>
            </a:pPr>
            <a:r>
              <a:rPr lang="en-US" sz="2400" dirty="0" smtClean="0">
                <a:solidFill>
                  <a:srgbClr val="4D4F53"/>
                </a:solidFill>
                <a:latin typeface="Arial" pitchFamily="34" charset="0"/>
                <a:cs typeface="Arial" pitchFamily="34" charset="0"/>
              </a:rPr>
              <a:t>The state you live in has enacted laws governing most aspects of estate planning and probate, lack of creating your own plan allows your state laws to determine how your legacy will be carried out.</a:t>
            </a:r>
          </a:p>
          <a:p>
            <a:pPr marL="457200" indent="-457200" eaLnBrk="0" hangingPunct="0">
              <a:spcAft>
                <a:spcPts val="1200"/>
              </a:spcAft>
              <a:buClr>
                <a:srgbClr val="FDA01A"/>
              </a:buClr>
              <a:buFont typeface="Wingdings" pitchFamily="2" charset="2"/>
              <a:buChar char="§"/>
            </a:pPr>
            <a:r>
              <a:rPr lang="en-US" sz="2400" dirty="0" smtClean="0">
                <a:solidFill>
                  <a:srgbClr val="4D4F53"/>
                </a:solidFill>
                <a:latin typeface="Arial" pitchFamily="34" charset="0"/>
                <a:cs typeface="Arial" pitchFamily="34" charset="0"/>
              </a:rPr>
              <a:t>What plan do you want? The plan your state created or your own plan?</a:t>
            </a:r>
          </a:p>
        </p:txBody>
      </p:sp>
      <p:cxnSp>
        <p:nvCxnSpPr>
          <p:cNvPr id="23" name="Straight Connector 22"/>
          <p:cNvCxnSpPr/>
          <p:nvPr/>
        </p:nvCxnSpPr>
        <p:spPr>
          <a:xfrm>
            <a:off x="2362200" y="228600"/>
            <a:ext cx="5638800" cy="0"/>
          </a:xfrm>
          <a:prstGeom prst="line">
            <a:avLst/>
          </a:prstGeom>
          <a:ln>
            <a:solidFill>
              <a:srgbClr val="4D4F5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1723</Words>
  <Application>Microsoft Office PowerPoint</Application>
  <PresentationFormat>On-screen Show (4:3)</PresentationFormat>
  <Paragraphs>218</Paragraphs>
  <Slides>16</Slides>
  <Notes>16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ＭＳ Ｐゴシック</vt:lpstr>
      <vt:lpstr>Arial</vt:lpstr>
      <vt:lpstr>Arial Black</vt:lpstr>
      <vt:lpstr>Arial Rounded MT Bold</vt:lpstr>
      <vt:lpstr>Calibri</vt:lpstr>
      <vt:lpstr>Gotham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Nationwide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Chad Queen</dc:creator>
  <cp:lastModifiedBy>Severson, Dan</cp:lastModifiedBy>
  <cp:revision>118</cp:revision>
  <dcterms:created xsi:type="dcterms:W3CDTF">2015-10-07T19:04:40Z</dcterms:created>
  <dcterms:modified xsi:type="dcterms:W3CDTF">2018-07-11T11:27:18Z</dcterms:modified>
</cp:coreProperties>
</file>