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tiff" ContentType="image/tiff"/>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5" r:id="rId1"/>
  </p:sldMasterIdLst>
  <p:notesMasterIdLst>
    <p:notesMasterId r:id="rId31"/>
  </p:notesMasterIdLst>
  <p:handoutMasterIdLst>
    <p:handoutMasterId r:id="rId32"/>
  </p:handoutMasterIdLst>
  <p:sldIdLst>
    <p:sldId id="256" r:id="rId2"/>
    <p:sldId id="266" r:id="rId3"/>
    <p:sldId id="268" r:id="rId4"/>
    <p:sldId id="277" r:id="rId5"/>
    <p:sldId id="276" r:id="rId6"/>
    <p:sldId id="257" r:id="rId7"/>
    <p:sldId id="281" r:id="rId8"/>
    <p:sldId id="278" r:id="rId9"/>
    <p:sldId id="265" r:id="rId10"/>
    <p:sldId id="280" r:id="rId11"/>
    <p:sldId id="279" r:id="rId12"/>
    <p:sldId id="264" r:id="rId13"/>
    <p:sldId id="258" r:id="rId14"/>
    <p:sldId id="259" r:id="rId15"/>
    <p:sldId id="267" r:id="rId16"/>
    <p:sldId id="260" r:id="rId17"/>
    <p:sldId id="274" r:id="rId18"/>
    <p:sldId id="273" r:id="rId19"/>
    <p:sldId id="269" r:id="rId20"/>
    <p:sldId id="270" r:id="rId21"/>
    <p:sldId id="271" r:id="rId22"/>
    <p:sldId id="275" r:id="rId23"/>
    <p:sldId id="272" r:id="rId24"/>
    <p:sldId id="261" r:id="rId25"/>
    <p:sldId id="262" r:id="rId26"/>
    <p:sldId id="282" r:id="rId27"/>
    <p:sldId id="263" r:id="rId28"/>
    <p:sldId id="283"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autoAdjust="0"/>
    <p:restoredTop sz="94702" autoAdjust="0"/>
  </p:normalViewPr>
  <p:slideViewPr>
    <p:cSldViewPr snapToGrid="0" snapToObjects="1">
      <p:cViewPr>
        <p:scale>
          <a:sx n="103" d="100"/>
          <a:sy n="103" d="100"/>
        </p:scale>
        <p:origin x="-1184" y="-104"/>
      </p:cViewPr>
      <p:guideLst>
        <p:guide orient="horz" pos="2160"/>
        <p:guide pos="2880"/>
      </p:guideLst>
    </p:cSldViewPr>
  </p:slideViewPr>
  <p:outlineViewPr>
    <p:cViewPr>
      <p:scale>
        <a:sx n="33" d="100"/>
        <a:sy n="33" d="100"/>
      </p:scale>
      <p:origin x="0" y="2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DA555A-C298-B54C-8E90-BF2CA5F1AB10}" type="datetimeFigureOut">
              <a:rPr lang="en-US" smtClean="0"/>
              <a:t>11/3/15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C9273D-2D7D-2540-9328-4CF93D177DCE}" type="slidenum">
              <a:rPr lang="en-US" smtClean="0"/>
              <a:t>‹#›</a:t>
            </a:fld>
            <a:endParaRPr lang="en-US"/>
          </a:p>
        </p:txBody>
      </p:sp>
    </p:spTree>
    <p:extLst>
      <p:ext uri="{BB962C8B-B14F-4D97-AF65-F5344CB8AC3E}">
        <p14:creationId xmlns:p14="http://schemas.microsoft.com/office/powerpoint/2010/main" val="4211705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B5EF94-C83D-0442-94EA-65FF58659A13}" type="datetimeFigureOut">
              <a:rPr lang="en-US" smtClean="0"/>
              <a:t>11/3/15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3A857-A453-8C4C-A972-D4014F7A3FBE}" type="slidenum">
              <a:rPr lang="en-US" smtClean="0"/>
              <a:t>‹#›</a:t>
            </a:fld>
            <a:endParaRPr lang="en-US"/>
          </a:p>
        </p:txBody>
      </p:sp>
    </p:spTree>
    <p:extLst>
      <p:ext uri="{BB962C8B-B14F-4D97-AF65-F5344CB8AC3E}">
        <p14:creationId xmlns:p14="http://schemas.microsoft.com/office/powerpoint/2010/main" val="23000656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maintain an important part of economy and the agricultural industry, successful transferring of the family farm is crucial.</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2</a:t>
            </a:fld>
            <a:endParaRPr lang="en-US"/>
          </a:p>
        </p:txBody>
      </p:sp>
    </p:spTree>
    <p:extLst>
      <p:ext uri="{BB962C8B-B14F-4D97-AF65-F5344CB8AC3E}">
        <p14:creationId xmlns:p14="http://schemas.microsoft.com/office/powerpoint/2010/main" val="531207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moment</a:t>
            </a:r>
            <a:r>
              <a:rPr lang="en-US" baseline="0" dirty="0" smtClean="0"/>
              <a:t> to consider this quote.  Is this something that could make the process difficult?</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15</a:t>
            </a:fld>
            <a:endParaRPr lang="en-US"/>
          </a:p>
        </p:txBody>
      </p:sp>
    </p:spTree>
    <p:extLst>
      <p:ext uri="{BB962C8B-B14F-4D97-AF65-F5344CB8AC3E}">
        <p14:creationId xmlns:p14="http://schemas.microsoft.com/office/powerpoint/2010/main" val="3772408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Respect</a:t>
            </a:r>
            <a:r>
              <a:rPr lang="en-US" baseline="0" dirty="0" smtClean="0"/>
              <a:t> and be willing to work with others styles –and strengths and weaknesses.</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16</a:t>
            </a:fld>
            <a:endParaRPr lang="en-US"/>
          </a:p>
        </p:txBody>
      </p:sp>
    </p:spTree>
    <p:extLst>
      <p:ext uri="{BB962C8B-B14F-4D97-AF65-F5344CB8AC3E}">
        <p14:creationId xmlns:p14="http://schemas.microsoft.com/office/powerpoint/2010/main" val="1075809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of us have a variety of personality</a:t>
            </a:r>
            <a:r>
              <a:rPr lang="en-US" baseline="0" dirty="0" smtClean="0"/>
              <a:t> traits, so we are not on or the other</a:t>
            </a:r>
            <a:r>
              <a:rPr lang="is-IS" baseline="0" dirty="0" smtClean="0"/>
              <a:t>…but most often have a dominant trait.   </a:t>
            </a:r>
            <a:r>
              <a:rPr lang="en-US" baseline="0" dirty="0" smtClean="0"/>
              <a:t>T</a:t>
            </a:r>
            <a:r>
              <a:rPr lang="is-IS" baseline="0" dirty="0" smtClean="0"/>
              <a:t>he good news is that all of these types have a place in communication.</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22</a:t>
            </a:fld>
            <a:endParaRPr lang="en-US"/>
          </a:p>
        </p:txBody>
      </p:sp>
    </p:spTree>
    <p:extLst>
      <p:ext uri="{BB962C8B-B14F-4D97-AF65-F5344CB8AC3E}">
        <p14:creationId xmlns:p14="http://schemas.microsoft.com/office/powerpoint/2010/main" val="2123154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Realize that there are many goals to</a:t>
            </a:r>
            <a:r>
              <a:rPr lang="en-US" baseline="0" dirty="0" smtClean="0"/>
              <a:t> consider!</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25</a:t>
            </a:fld>
            <a:endParaRPr lang="en-US"/>
          </a:p>
        </p:txBody>
      </p:sp>
    </p:spTree>
    <p:extLst>
      <p:ext uri="{BB962C8B-B14F-4D97-AF65-F5344CB8AC3E}">
        <p14:creationId xmlns:p14="http://schemas.microsoft.com/office/powerpoint/2010/main" val="45124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comes to mind when you think about transferring</a:t>
            </a:r>
            <a:r>
              <a:rPr lang="en-US" baseline="0" dirty="0" smtClean="0"/>
              <a:t> the farm!</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3</a:t>
            </a:fld>
            <a:endParaRPr lang="en-US"/>
          </a:p>
        </p:txBody>
      </p:sp>
    </p:spTree>
    <p:extLst>
      <p:ext uri="{BB962C8B-B14F-4D97-AF65-F5344CB8AC3E}">
        <p14:creationId xmlns:p14="http://schemas.microsoft.com/office/powerpoint/2010/main" val="3541860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Communication is central to farm transition planning.   The pieces</a:t>
            </a:r>
            <a:r>
              <a:rPr lang="en-US" baseline="0" dirty="0" smtClean="0"/>
              <a:t> that interlock are dependent on communication.  Every farm and family farm is different.  So the puzzle pieces will take on different topics and needs.  Some family puzzles are bigger and more complicated.  The bottom line is that they DO ALL FIT together.   It may takes years to complete the puzzle.  </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4</a:t>
            </a:fld>
            <a:endParaRPr lang="en-US"/>
          </a:p>
        </p:txBody>
      </p:sp>
    </p:spTree>
    <p:extLst>
      <p:ext uri="{BB962C8B-B14F-4D97-AF65-F5344CB8AC3E}">
        <p14:creationId xmlns:p14="http://schemas.microsoft.com/office/powerpoint/2010/main" val="155785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the previous slide indicated, communication is central to farm transition</a:t>
            </a:r>
            <a:r>
              <a:rPr lang="is-IS" baseline="0" dirty="0" smtClean="0"/>
              <a:t>…and managing in society in general.   It can’t stand alone, unless you are writing to your diary!</a:t>
            </a:r>
          </a:p>
          <a:p>
            <a:r>
              <a:rPr lang="is-IS" baseline="0" dirty="0" smtClean="0"/>
              <a:t>  So, some type of action needs to happen!</a:t>
            </a:r>
          </a:p>
          <a:p>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5</a:t>
            </a:fld>
            <a:endParaRPr lang="en-US"/>
          </a:p>
        </p:txBody>
      </p:sp>
    </p:spTree>
    <p:extLst>
      <p:ext uri="{BB962C8B-B14F-4D97-AF65-F5344CB8AC3E}">
        <p14:creationId xmlns:p14="http://schemas.microsoft.com/office/powerpoint/2010/main" val="3791494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 or</a:t>
            </a:r>
            <a:r>
              <a:rPr lang="en-US" baseline="0" dirty="0" smtClean="0"/>
              <a:t> Inaction!  Sometimes the easiest thing to do, is to do nothing.  Putting off the inevitable will delay and confuse issues.</a:t>
            </a:r>
          </a:p>
          <a:p>
            <a:r>
              <a:rPr lang="en-US" baseline="0" dirty="0" smtClean="0"/>
              <a:t>Are the older generations healthy?   Average life expectancy is in the U.S. is almost 79 years old.  (81 for women and 76 for men)</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6</a:t>
            </a:fld>
            <a:endParaRPr lang="en-US"/>
          </a:p>
        </p:txBody>
      </p:sp>
    </p:spTree>
    <p:extLst>
      <p:ext uri="{BB962C8B-B14F-4D97-AF65-F5344CB8AC3E}">
        <p14:creationId xmlns:p14="http://schemas.microsoft.com/office/powerpoint/2010/main" val="1961531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Action or</a:t>
            </a:r>
            <a:r>
              <a:rPr lang="en-US" baseline="0" dirty="0" smtClean="0"/>
              <a:t> Inaction!  Sometimes the easiest thing to do, is to do nothing.  Putting off the inevitable will delay and confuse issues.</a:t>
            </a:r>
          </a:p>
          <a:p>
            <a:r>
              <a:rPr lang="en-US" baseline="0" dirty="0" smtClean="0"/>
              <a:t>Are the older generations healthy?   Average life expectancy is in the U.S. is almost 79 years old.  (81 for women and </a:t>
            </a:r>
            <a:r>
              <a:rPr lang="en-US" baseline="0" smtClean="0"/>
              <a:t>76 for men)</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7</a:t>
            </a:fld>
            <a:endParaRPr lang="en-US"/>
          </a:p>
        </p:txBody>
      </p:sp>
    </p:spTree>
    <p:extLst>
      <p:ext uri="{BB962C8B-B14F-4D97-AF65-F5344CB8AC3E}">
        <p14:creationId xmlns:p14="http://schemas.microsoft.com/office/powerpoint/2010/main" val="1961531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all of these topics are bing considered, if there is no central point of communication, the pieces may not interlock.</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8</a:t>
            </a:fld>
            <a:endParaRPr lang="en-US"/>
          </a:p>
        </p:txBody>
      </p:sp>
    </p:spTree>
    <p:extLst>
      <p:ext uri="{BB962C8B-B14F-4D97-AF65-F5344CB8AC3E}">
        <p14:creationId xmlns:p14="http://schemas.microsoft.com/office/powerpoint/2010/main" val="1709148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pieces</a:t>
            </a:r>
            <a:r>
              <a:rPr lang="en-US" baseline="0" dirty="0" smtClean="0"/>
              <a:t> start fitting together with some action.</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10</a:t>
            </a:fld>
            <a:endParaRPr lang="en-US"/>
          </a:p>
        </p:txBody>
      </p:sp>
    </p:spTree>
    <p:extLst>
      <p:ext uri="{BB962C8B-B14F-4D97-AF65-F5344CB8AC3E}">
        <p14:creationId xmlns:p14="http://schemas.microsoft.com/office/powerpoint/2010/main" val="2721096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 puzzle pieces</a:t>
            </a:r>
            <a:r>
              <a:rPr lang="en-US" baseline="0" dirty="0" smtClean="0"/>
              <a:t> begin to come together - the family can begin seeing the bigger picture.</a:t>
            </a:r>
            <a:endParaRPr lang="en-US" dirty="0"/>
          </a:p>
        </p:txBody>
      </p:sp>
      <p:sp>
        <p:nvSpPr>
          <p:cNvPr id="4" name="Slide Number Placeholder 3"/>
          <p:cNvSpPr>
            <a:spLocks noGrp="1"/>
          </p:cNvSpPr>
          <p:nvPr>
            <p:ph type="sldNum" sz="quarter" idx="10"/>
          </p:nvPr>
        </p:nvSpPr>
        <p:spPr/>
        <p:txBody>
          <a:bodyPr/>
          <a:lstStyle/>
          <a:p>
            <a:fld id="{B5A3A857-A453-8C4C-A972-D4014F7A3FBE}" type="slidenum">
              <a:rPr lang="en-US" smtClean="0"/>
              <a:t>11</a:t>
            </a:fld>
            <a:endParaRPr lang="en-US"/>
          </a:p>
        </p:txBody>
      </p:sp>
    </p:spTree>
    <p:extLst>
      <p:ext uri="{BB962C8B-B14F-4D97-AF65-F5344CB8AC3E}">
        <p14:creationId xmlns:p14="http://schemas.microsoft.com/office/powerpoint/2010/main" val="43747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66" name="Group 18"/>
          <p:cNvGrpSpPr>
            <a:grpSpLocks/>
          </p:cNvGrpSpPr>
          <p:nvPr/>
        </p:nvGrpSpPr>
        <p:grpSpPr bwMode="auto">
          <a:xfrm>
            <a:off x="-17463" y="-20638"/>
            <a:ext cx="9159876" cy="6878638"/>
            <a:chOff x="-11" y="-13"/>
            <a:chExt cx="5770" cy="4333"/>
          </a:xfrm>
        </p:grpSpPr>
        <p:sp>
          <p:nvSpPr>
            <p:cNvPr id="2050"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1"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2"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3"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4"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5"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6"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7"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8"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59"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0"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1"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2"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3"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4"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65"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2067" name="Rectangle 19"/>
          <p:cNvSpPr>
            <a:spLocks noGrp="1" noChangeArrowheads="1"/>
          </p:cNvSpPr>
          <p:nvPr>
            <p:ph type="ctrTitle" sz="quarter"/>
          </p:nvPr>
        </p:nvSpPr>
        <p:spPr>
          <a:xfrm>
            <a:off x="1295400" y="2286000"/>
            <a:ext cx="7772400" cy="1143000"/>
          </a:xfrm>
        </p:spPr>
        <p:txBody>
          <a:bodyPr/>
          <a:lstStyle>
            <a:lvl1pPr>
              <a:defRPr/>
            </a:lvl1pPr>
          </a:lstStyle>
          <a:p>
            <a:pPr lvl="0"/>
            <a:r>
              <a:rPr lang="en-US" noProof="0" smtClean="0"/>
              <a:t>Click to edit Master title style</a:t>
            </a:r>
          </a:p>
        </p:txBody>
      </p:sp>
      <p:sp>
        <p:nvSpPr>
          <p:cNvPr id="2068" name="Rectangle 20"/>
          <p:cNvSpPr>
            <a:spLocks noGrp="1" noChangeArrowheads="1"/>
          </p:cNvSpPr>
          <p:nvPr>
            <p:ph type="subTitle" sz="quarter" idx="1"/>
          </p:nvPr>
        </p:nvSpPr>
        <p:spPr>
          <a:xfrm>
            <a:off x="2057400" y="3810000"/>
            <a:ext cx="6400800" cy="1752600"/>
          </a:xfrm>
        </p:spPr>
        <p:txBody>
          <a:bodyPr/>
          <a:lstStyle>
            <a:lvl1pPr marL="0" indent="0" algn="ctr">
              <a:buFontTx/>
              <a:buNone/>
              <a:defRPr/>
            </a:lvl1pPr>
          </a:lstStyle>
          <a:p>
            <a:pPr lvl="0"/>
            <a:r>
              <a:rPr lang="en-US" noProof="0" smtClean="0"/>
              <a:t>Click to edit Master subtitle style</a:t>
            </a:r>
          </a:p>
        </p:txBody>
      </p:sp>
      <p:sp>
        <p:nvSpPr>
          <p:cNvPr id="2069" name="Rectangle 21"/>
          <p:cNvSpPr>
            <a:spLocks noGrp="1" noChangeArrowheads="1"/>
          </p:cNvSpPr>
          <p:nvPr>
            <p:ph type="dt" sz="quarter" idx="2"/>
          </p:nvPr>
        </p:nvSpPr>
        <p:spPr/>
        <p:txBody>
          <a:bodyPr/>
          <a:lstStyle>
            <a:lvl1pPr>
              <a:defRPr/>
            </a:lvl1pPr>
          </a:lstStyle>
          <a:p>
            <a:fld id="{90CCD380-80AB-134C-837E-4A1751E3AD03}" type="datetimeFigureOut">
              <a:rPr lang="en-US" smtClean="0"/>
              <a:t>11/3/15</a:t>
            </a:fld>
            <a:endParaRPr lang="en-US"/>
          </a:p>
        </p:txBody>
      </p:sp>
      <p:sp>
        <p:nvSpPr>
          <p:cNvPr id="2070" name="Rectangle 22"/>
          <p:cNvSpPr>
            <a:spLocks noGrp="1" noChangeArrowheads="1"/>
          </p:cNvSpPr>
          <p:nvPr>
            <p:ph type="ftr" sz="quarter" idx="3"/>
          </p:nvPr>
        </p:nvSpPr>
        <p:spPr/>
        <p:txBody>
          <a:bodyPr/>
          <a:lstStyle>
            <a:lvl1pPr>
              <a:defRPr/>
            </a:lvl1pPr>
          </a:lstStyle>
          <a:p>
            <a:endParaRPr lang="en-US"/>
          </a:p>
        </p:txBody>
      </p:sp>
      <p:sp>
        <p:nvSpPr>
          <p:cNvPr id="2071" name="Rectangle 23"/>
          <p:cNvSpPr>
            <a:spLocks noGrp="1" noChangeArrowheads="1"/>
          </p:cNvSpPr>
          <p:nvPr>
            <p:ph type="sldNum" sz="quarter" idx="4"/>
          </p:nvPr>
        </p:nvSpPr>
        <p:spPr/>
        <p:txBody>
          <a:bodyPr/>
          <a:lstStyle>
            <a:lvl1pPr>
              <a:defRPr/>
            </a:lvl1pPr>
          </a:lstStyle>
          <a:p>
            <a:fld id="{02084842-C53F-3F4B-BDA0-D23443CC27CB}" type="slidenum">
              <a:rPr lang="en-US"/>
              <a:pPr/>
              <a:t>‹#›</a:t>
            </a:fld>
            <a:endParaRPr lang="en-US"/>
          </a:p>
        </p:txBody>
      </p:sp>
    </p:spTree>
  </p:cSld>
  <p:clrMapOvr>
    <a:masterClrMapping/>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0CCD380-80AB-134C-837E-4A1751E3AD03}" type="datetimeFigureOut">
              <a:rPr lang="en-US" smtClean="0"/>
              <a:t>11/3/15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88ECF6-6C4D-0743-B276-5D27BA8192B6}" type="slidenum">
              <a:rPr lang="en-US" smtClean="0"/>
              <a:t>‹#›</a:t>
            </a:fld>
            <a:endParaRPr lang="en-US"/>
          </a:p>
        </p:txBody>
      </p:sp>
    </p:spTree>
    <p:extLst>
      <p:ext uri="{BB962C8B-B14F-4D97-AF65-F5344CB8AC3E}">
        <p14:creationId xmlns:p14="http://schemas.microsoft.com/office/powerpoint/2010/main" val="2340503993"/>
      </p:ext>
    </p:extLst>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6125" y="609600"/>
            <a:ext cx="194627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4125" y="609600"/>
            <a:ext cx="568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0CCD380-80AB-134C-837E-4A1751E3AD03}" type="datetimeFigureOut">
              <a:rPr lang="en-US" smtClean="0"/>
              <a:t>11/3/15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88ECF6-6C4D-0743-B276-5D27BA8192B6}" type="slidenum">
              <a:rPr lang="en-US" smtClean="0"/>
              <a:t>‹#›</a:t>
            </a:fld>
            <a:endParaRPr lang="en-US"/>
          </a:p>
        </p:txBody>
      </p:sp>
    </p:spTree>
    <p:extLst>
      <p:ext uri="{BB962C8B-B14F-4D97-AF65-F5344CB8AC3E}">
        <p14:creationId xmlns:p14="http://schemas.microsoft.com/office/powerpoint/2010/main" val="3388580314"/>
      </p:ext>
    </p:extLst>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0CCD380-80AB-134C-837E-4A1751E3AD03}" type="datetimeFigureOut">
              <a:rPr lang="en-US" smtClean="0"/>
              <a:t>11/3/15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88ECF6-6C4D-0743-B276-5D27BA8192B6}" type="slidenum">
              <a:rPr lang="en-US" smtClean="0"/>
              <a:t>‹#›</a:t>
            </a:fld>
            <a:endParaRPr lang="en-US"/>
          </a:p>
        </p:txBody>
      </p:sp>
    </p:spTree>
    <p:extLst>
      <p:ext uri="{BB962C8B-B14F-4D97-AF65-F5344CB8AC3E}">
        <p14:creationId xmlns:p14="http://schemas.microsoft.com/office/powerpoint/2010/main" val="2462767417"/>
      </p:ext>
    </p:extLst>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0CCD380-80AB-134C-837E-4A1751E3AD03}" type="datetimeFigureOut">
              <a:rPr lang="en-US" smtClean="0"/>
              <a:t>11/3/15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ABD2A7-E88E-2142-84B0-F016CF91B377}" type="slidenum">
              <a:rPr lang="en-US"/>
              <a:pPr/>
              <a:t>‹#›</a:t>
            </a:fld>
            <a:endParaRPr lang="en-US"/>
          </a:p>
        </p:txBody>
      </p:sp>
    </p:spTree>
    <p:extLst>
      <p:ext uri="{BB962C8B-B14F-4D97-AF65-F5344CB8AC3E}">
        <p14:creationId xmlns:p14="http://schemas.microsoft.com/office/powerpoint/2010/main" val="4144981639"/>
      </p:ext>
    </p:extLst>
  </p:cSld>
  <p:clrMapOvr>
    <a:masterClrMapping/>
  </p:clrMapOvr>
  <p:transition xmlns:p14="http://schemas.microsoft.com/office/powerpoint/2010/mai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41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65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0CCD380-80AB-134C-837E-4A1751E3AD03}" type="datetimeFigureOut">
              <a:rPr lang="en-US" smtClean="0"/>
              <a:t>11/3/15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88ECF6-6C4D-0743-B276-5D27BA8192B6}" type="slidenum">
              <a:rPr lang="en-US" smtClean="0"/>
              <a:t>‹#›</a:t>
            </a:fld>
            <a:endParaRPr lang="en-US"/>
          </a:p>
        </p:txBody>
      </p:sp>
    </p:spTree>
    <p:extLst>
      <p:ext uri="{BB962C8B-B14F-4D97-AF65-F5344CB8AC3E}">
        <p14:creationId xmlns:p14="http://schemas.microsoft.com/office/powerpoint/2010/main" val="1826687191"/>
      </p:ext>
    </p:extLst>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0CCD380-80AB-134C-837E-4A1751E3AD03}" type="datetimeFigureOut">
              <a:rPr lang="en-US" smtClean="0"/>
              <a:t>11/3/15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A88ECF6-6C4D-0743-B276-5D27BA8192B6}" type="slidenum">
              <a:rPr lang="en-US" smtClean="0"/>
              <a:t>‹#›</a:t>
            </a:fld>
            <a:endParaRPr lang="en-US"/>
          </a:p>
        </p:txBody>
      </p:sp>
    </p:spTree>
    <p:extLst>
      <p:ext uri="{BB962C8B-B14F-4D97-AF65-F5344CB8AC3E}">
        <p14:creationId xmlns:p14="http://schemas.microsoft.com/office/powerpoint/2010/main" val="2693458365"/>
      </p:ext>
    </p:extLst>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0CCD380-80AB-134C-837E-4A1751E3AD03}" type="datetimeFigureOut">
              <a:rPr lang="en-US" smtClean="0"/>
              <a:t>11/3/15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A88ECF6-6C4D-0743-B276-5D27BA8192B6}" type="slidenum">
              <a:rPr lang="en-US" smtClean="0"/>
              <a:t>‹#›</a:t>
            </a:fld>
            <a:endParaRPr lang="en-US"/>
          </a:p>
        </p:txBody>
      </p:sp>
    </p:spTree>
    <p:extLst>
      <p:ext uri="{BB962C8B-B14F-4D97-AF65-F5344CB8AC3E}">
        <p14:creationId xmlns:p14="http://schemas.microsoft.com/office/powerpoint/2010/main" val="3521523634"/>
      </p:ext>
    </p:extLst>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0CCD380-80AB-134C-837E-4A1751E3AD03}" type="datetimeFigureOut">
              <a:rPr lang="en-US" smtClean="0"/>
              <a:t>11/3/15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88ECF6-6C4D-0743-B276-5D27BA8192B6}" type="slidenum">
              <a:rPr lang="en-US" smtClean="0"/>
              <a:t>‹#›</a:t>
            </a:fld>
            <a:endParaRPr lang="en-US"/>
          </a:p>
        </p:txBody>
      </p:sp>
    </p:spTree>
    <p:extLst>
      <p:ext uri="{BB962C8B-B14F-4D97-AF65-F5344CB8AC3E}">
        <p14:creationId xmlns:p14="http://schemas.microsoft.com/office/powerpoint/2010/main" val="1125284062"/>
      </p:ext>
    </p:extLst>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0CCD380-80AB-134C-837E-4A1751E3AD03}" type="datetimeFigureOut">
              <a:rPr lang="en-US" smtClean="0"/>
              <a:t>11/3/15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88ECF6-6C4D-0743-B276-5D27BA8192B6}" type="slidenum">
              <a:rPr lang="en-US" smtClean="0"/>
              <a:t>‹#›</a:t>
            </a:fld>
            <a:endParaRPr lang="en-US"/>
          </a:p>
        </p:txBody>
      </p:sp>
    </p:spTree>
    <p:extLst>
      <p:ext uri="{BB962C8B-B14F-4D97-AF65-F5344CB8AC3E}">
        <p14:creationId xmlns:p14="http://schemas.microsoft.com/office/powerpoint/2010/main" val="3809644668"/>
      </p:ext>
    </p:extLst>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0CCD380-80AB-134C-837E-4A1751E3AD03}" type="datetimeFigureOut">
              <a:rPr lang="en-US" smtClean="0"/>
              <a:t>11/3/15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88ECF6-6C4D-0743-B276-5D27BA8192B6}" type="slidenum">
              <a:rPr lang="en-US" smtClean="0"/>
              <a:t>‹#›</a:t>
            </a:fld>
            <a:endParaRPr lang="en-US"/>
          </a:p>
        </p:txBody>
      </p:sp>
    </p:spTree>
    <p:extLst>
      <p:ext uri="{BB962C8B-B14F-4D97-AF65-F5344CB8AC3E}">
        <p14:creationId xmlns:p14="http://schemas.microsoft.com/office/powerpoint/2010/main" val="1773111499"/>
      </p:ext>
    </p:extLst>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17463" y="-20638"/>
            <a:ext cx="9159876" cy="6878638"/>
            <a:chOff x="-11" y="-13"/>
            <a:chExt cx="5770" cy="4333"/>
          </a:xfrm>
        </p:grpSpPr>
        <p:sp>
          <p:nvSpPr>
            <p:cNvPr id="1026"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7"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8" name="Freeform 4"/>
            <p:cNvSpPr>
              <a:spLocks/>
            </p:cNvSpPr>
            <p:nvPr/>
          </p:nvSpPr>
          <p:spPr bwMode="grayWhite">
            <a:xfrm>
              <a:off x="77" y="83"/>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29" name="Freeform 5"/>
            <p:cNvSpPr>
              <a:spLocks/>
            </p:cNvSpPr>
            <p:nvPr/>
          </p:nvSpPr>
          <p:spPr bwMode="grayWhite">
            <a:xfrm>
              <a:off x="19" y="1775"/>
              <a:ext cx="462" cy="618"/>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0" name="Freeform 6"/>
            <p:cNvSpPr>
              <a:spLocks/>
            </p:cNvSpPr>
            <p:nvPr/>
          </p:nvSpPr>
          <p:spPr bwMode="grayWhite">
            <a:xfrm>
              <a:off x="48" y="1306"/>
              <a:ext cx="624" cy="371"/>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1" name="Freeform 7"/>
            <p:cNvSpPr>
              <a:spLocks/>
            </p:cNvSpPr>
            <p:nvPr/>
          </p:nvSpPr>
          <p:spPr bwMode="grayWhite">
            <a:xfrm>
              <a:off x="0" y="706"/>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2" name="Freeform 8"/>
            <p:cNvSpPr>
              <a:spLocks/>
            </p:cNvSpPr>
            <p:nvPr/>
          </p:nvSpPr>
          <p:spPr bwMode="grayWhite">
            <a:xfrm>
              <a:off x="538" y="441"/>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3" name="Freeform 9"/>
            <p:cNvSpPr>
              <a:spLocks/>
            </p:cNvSpPr>
            <p:nvPr/>
          </p:nvSpPr>
          <p:spPr bwMode="grayWhite">
            <a:xfrm>
              <a:off x="459" y="2344"/>
              <a:ext cx="506" cy="470"/>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4" name="Freeform 10"/>
            <p:cNvSpPr>
              <a:spLocks/>
            </p:cNvSpPr>
            <p:nvPr/>
          </p:nvSpPr>
          <p:spPr bwMode="grayWhite">
            <a:xfrm>
              <a:off x="477" y="2884"/>
              <a:ext cx="447" cy="52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5" name="Freeform 11"/>
            <p:cNvSpPr>
              <a:spLocks/>
            </p:cNvSpPr>
            <p:nvPr/>
          </p:nvSpPr>
          <p:spPr bwMode="grayWhite">
            <a:xfrm>
              <a:off x="49" y="2440"/>
              <a:ext cx="409" cy="621"/>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6" name="Freeform 12"/>
            <p:cNvSpPr>
              <a:spLocks/>
            </p:cNvSpPr>
            <p:nvPr/>
          </p:nvSpPr>
          <p:spPr bwMode="grayWhite">
            <a:xfrm>
              <a:off x="548" y="-13"/>
              <a:ext cx="439" cy="396"/>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7" name="Freeform 13"/>
            <p:cNvSpPr>
              <a:spLocks/>
            </p:cNvSpPr>
            <p:nvPr/>
          </p:nvSpPr>
          <p:spPr bwMode="grayWhite">
            <a:xfrm>
              <a:off x="-11" y="3121"/>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8" name="Freeform 14"/>
            <p:cNvSpPr>
              <a:spLocks/>
            </p:cNvSpPr>
            <p:nvPr/>
          </p:nvSpPr>
          <p:spPr bwMode="grayWhite">
            <a:xfrm>
              <a:off x="380" y="3463"/>
              <a:ext cx="512" cy="509"/>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39" name="Freeform 15"/>
            <p:cNvSpPr>
              <a:spLocks/>
            </p:cNvSpPr>
            <p:nvPr/>
          </p:nvSpPr>
          <p:spPr bwMode="grayWhite">
            <a:xfrm>
              <a:off x="705" y="3827"/>
              <a:ext cx="513" cy="493"/>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0" name="Freeform 16"/>
            <p:cNvSpPr>
              <a:spLocks/>
            </p:cNvSpPr>
            <p:nvPr/>
          </p:nvSpPr>
          <p:spPr bwMode="grayWhite">
            <a:xfrm>
              <a:off x="-3" y="3739"/>
              <a:ext cx="337" cy="355"/>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041" name="Freeform 17"/>
            <p:cNvSpPr>
              <a:spLocks/>
            </p:cNvSpPr>
            <p:nvPr/>
          </p:nvSpPr>
          <p:spPr bwMode="grayWhite">
            <a:xfrm>
              <a:off x="165" y="3976"/>
              <a:ext cx="426" cy="341"/>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a:noFill/>
            </a:ln>
            <a:effectLst>
              <a:prstShdw prst="shdw17" dist="17961" dir="2700000">
                <a:schemeClr val="bg1">
                  <a:gamma/>
                  <a:shade val="60000"/>
                  <a:invGamma/>
                  <a:alpha val="74998"/>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sp>
        <p:nvSpPr>
          <p:cNvPr id="1043" name="Rectangle 19"/>
          <p:cNvSpPr>
            <a:spLocks noGrp="1" noChangeArrowheads="1"/>
          </p:cNvSpPr>
          <p:nvPr>
            <p:ph type="title"/>
          </p:nvPr>
        </p:nvSpPr>
        <p:spPr bwMode="auto">
          <a:xfrm>
            <a:off x="12700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44" name="Rectangle 20"/>
          <p:cNvSpPr>
            <a:spLocks noGrp="1" noChangeArrowheads="1"/>
          </p:cNvSpPr>
          <p:nvPr>
            <p:ph type="body" idx="1"/>
          </p:nvPr>
        </p:nvSpPr>
        <p:spPr bwMode="auto">
          <a:xfrm>
            <a:off x="1254125"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5" name="Rectangle 21"/>
          <p:cNvSpPr>
            <a:spLocks noGrp="1" noChangeArrowheads="1"/>
          </p:cNvSpPr>
          <p:nvPr>
            <p:ph type="dt" sz="half" idx="2"/>
          </p:nvPr>
        </p:nvSpPr>
        <p:spPr bwMode="auto">
          <a:xfrm>
            <a:off x="12414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92075" tIns="46038" rIns="92075" bIns="46038" numCol="1" anchor="ctr" anchorCtr="0" compatLnSpc="1">
            <a:prstTxWarp prst="textNoShape">
              <a:avLst/>
            </a:prstTxWarp>
          </a:bodyPr>
          <a:lstStyle>
            <a:lvl1pPr>
              <a:defRPr sz="1400"/>
            </a:lvl1pPr>
          </a:lstStyle>
          <a:p>
            <a:fld id="{90CCD380-80AB-134C-837E-4A1751E3AD03}" type="datetimeFigureOut">
              <a:rPr lang="en-US" smtClean="0"/>
              <a:t>11/3/15</a:t>
            </a:fld>
            <a:endParaRPr lang="en-US"/>
          </a:p>
        </p:txBody>
      </p:sp>
      <p:sp>
        <p:nvSpPr>
          <p:cNvPr id="1046" name="Rectangle 22"/>
          <p:cNvSpPr>
            <a:spLocks noGrp="1" noChangeArrowheads="1"/>
          </p:cNvSpPr>
          <p:nvPr>
            <p:ph type="ftr" sz="quarter" idx="3"/>
          </p:nvPr>
        </p:nvSpPr>
        <p:spPr bwMode="auto">
          <a:xfrm>
            <a:off x="3679825"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47" name="Rectangle 23"/>
          <p:cNvSpPr>
            <a:spLocks noGrp="1" noChangeArrowheads="1"/>
          </p:cNvSpPr>
          <p:nvPr>
            <p:ph type="sldNum" sz="quarter" idx="4"/>
          </p:nvPr>
        </p:nvSpPr>
        <p:spPr bwMode="auto">
          <a:xfrm>
            <a:off x="7108825"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92075" tIns="46038" rIns="92075" bIns="46038" numCol="1" anchor="ctr" anchorCtr="0" compatLnSpc="1">
            <a:prstTxWarp prst="textNoShape">
              <a:avLst/>
            </a:prstTxWarp>
          </a:bodyPr>
          <a:lstStyle>
            <a:lvl1pPr algn="r">
              <a:defRPr sz="1400"/>
            </a:lvl1pPr>
          </a:lstStyle>
          <a:p>
            <a:fld id="{3A88ECF6-6C4D-0743-B276-5D27BA8192B6}"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ransition xmlns:p14="http://schemas.microsoft.com/office/powerpoint/2010/main" spd="slow">
    <p:push dir="u"/>
  </p:transition>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charset="0"/>
          <a:ea typeface="ＭＳ Ｐゴシック"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6.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extension.psu.edu/youth/intergenerational/articles/article-1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tif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grisk.umn.edu"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5" Type="http://schemas.openxmlformats.org/officeDocument/2006/relationships/image" Target="../media/image7.emf"/><Relationship Id="rId6" Type="http://schemas.openxmlformats.org/officeDocument/2006/relationships/image" Target="../media/image8.emf"/><Relationship Id="rId7"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172103" y="1472287"/>
            <a:ext cx="7772400" cy="1143000"/>
          </a:xfrm>
        </p:spPr>
        <p:txBody>
          <a:bodyPr>
            <a:normAutofit fontScale="90000"/>
          </a:bodyPr>
          <a:lstStyle/>
          <a:p>
            <a:r>
              <a:rPr lang="en-US" dirty="0" smtClean="0"/>
              <a:t>Communication Toward Transitioning the Family Farm 		</a:t>
            </a:r>
            <a:endParaRPr lang="en-US" dirty="0"/>
          </a:p>
        </p:txBody>
      </p:sp>
      <p:sp>
        <p:nvSpPr>
          <p:cNvPr id="3" name="Subtitle 2"/>
          <p:cNvSpPr>
            <a:spLocks noGrp="1"/>
          </p:cNvSpPr>
          <p:nvPr>
            <p:ph type="subTitle" sz="quarter" idx="1"/>
          </p:nvPr>
        </p:nvSpPr>
        <p:spPr>
          <a:xfrm>
            <a:off x="1502564" y="3477459"/>
            <a:ext cx="6400800" cy="1752600"/>
          </a:xfrm>
        </p:spPr>
        <p:txBody>
          <a:bodyPr>
            <a:normAutofit fontScale="55000" lnSpcReduction="20000"/>
          </a:bodyPr>
          <a:lstStyle/>
          <a:p>
            <a:r>
              <a:rPr lang="en-US" dirty="0" smtClean="0"/>
              <a:t>Farm Succession Workshop</a:t>
            </a:r>
          </a:p>
          <a:p>
            <a:r>
              <a:rPr lang="en-US" dirty="0" smtClean="0"/>
              <a:t>November 3</a:t>
            </a:r>
            <a:r>
              <a:rPr lang="en-US" baseline="30000" dirty="0" smtClean="0"/>
              <a:t>rd</a:t>
            </a:r>
            <a:r>
              <a:rPr lang="en-US" dirty="0" smtClean="0"/>
              <a:t>, 2015</a:t>
            </a:r>
          </a:p>
          <a:p>
            <a:endParaRPr lang="en-US" dirty="0"/>
          </a:p>
          <a:p>
            <a:r>
              <a:rPr lang="en-US" dirty="0" smtClean="0"/>
              <a:t>Laurie Wolinski</a:t>
            </a:r>
          </a:p>
          <a:p>
            <a:r>
              <a:rPr lang="en-US" dirty="0" smtClean="0"/>
              <a:t>Extension Educator</a:t>
            </a:r>
          </a:p>
          <a:p>
            <a:r>
              <a:rPr lang="en-US" dirty="0" smtClean="0"/>
              <a:t>Farm Risk Management</a:t>
            </a:r>
          </a:p>
          <a:p>
            <a:endParaRPr lang="en-US" dirty="0"/>
          </a:p>
        </p:txBody>
      </p:sp>
      <p:pic>
        <p:nvPicPr>
          <p:cNvPr id="4" name="Picture 3" descr="canr coop ex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1980" y="5879928"/>
            <a:ext cx="4397586" cy="691193"/>
          </a:xfrm>
          <a:prstGeom prst="rect">
            <a:avLst/>
          </a:prstGeom>
        </p:spPr>
      </p:pic>
    </p:spTree>
    <p:extLst>
      <p:ext uri="{BB962C8B-B14F-4D97-AF65-F5344CB8AC3E}">
        <p14:creationId xmlns:p14="http://schemas.microsoft.com/office/powerpoint/2010/main" val="67657880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202744"/>
            <a:ext cx="7772400" cy="1143000"/>
          </a:xfrm>
        </p:spPr>
        <p:txBody>
          <a:bodyPr/>
          <a:lstStyle/>
          <a:p>
            <a:r>
              <a:rPr lang="en-US" sz="4000" dirty="0" smtClean="0"/>
              <a:t>Inaction vs. Action</a:t>
            </a:r>
            <a:endParaRPr lang="en-US" sz="4000" dirty="0"/>
          </a:p>
        </p:txBody>
      </p:sp>
      <p:sp>
        <p:nvSpPr>
          <p:cNvPr id="3" name="Content Placeholder 2"/>
          <p:cNvSpPr>
            <a:spLocks noGrp="1"/>
          </p:cNvSpPr>
          <p:nvPr>
            <p:ph idx="1"/>
          </p:nvPr>
        </p:nvSpPr>
        <p:spPr>
          <a:xfrm>
            <a:off x="779463" y="1254402"/>
            <a:ext cx="7863644" cy="878513"/>
          </a:xfrm>
        </p:spPr>
        <p:txBody>
          <a:bodyPr>
            <a:normAutofit fontScale="70000" lnSpcReduction="20000"/>
          </a:bodyPr>
          <a:lstStyle/>
          <a:p>
            <a:pPr marL="0" indent="0" algn="ctr">
              <a:buNone/>
            </a:pPr>
            <a:r>
              <a:rPr lang="en-US" sz="3400" b="1" dirty="0" smtClean="0">
                <a:solidFill>
                  <a:schemeClr val="accent6">
                    <a:lumMod val="40000"/>
                    <a:lumOff val="60000"/>
                  </a:schemeClr>
                </a:solidFill>
              </a:rPr>
              <a:t>Results of Actions  </a:t>
            </a:r>
          </a:p>
          <a:p>
            <a:pPr marL="0" indent="0" algn="ctr">
              <a:buNone/>
            </a:pPr>
            <a:r>
              <a:rPr lang="en-US" sz="2400" dirty="0" smtClean="0">
                <a:solidFill>
                  <a:srgbClr val="E8E8FA"/>
                </a:solidFill>
              </a:rPr>
              <a:t>(with communication and a plan</a:t>
            </a:r>
            <a:r>
              <a:rPr lang="en-US" sz="2400" dirty="0" smtClean="0"/>
              <a:t>!)</a:t>
            </a:r>
            <a:br>
              <a:rPr lang="en-US" sz="2400" dirty="0" smtClean="0"/>
            </a:br>
            <a:endParaRPr lang="en-US" sz="2400" dirty="0" smtClean="0"/>
          </a:p>
          <a:p>
            <a:pPr lvl="1"/>
            <a:endParaRPr lang="en-US" dirty="0" smtClean="0"/>
          </a:p>
          <a:p>
            <a:endParaRPr lang="en-US" dirty="0" smtClean="0"/>
          </a:p>
          <a:p>
            <a:pPr lvl="1"/>
            <a:endParaRPr lang="en-US" dirty="0" smtClean="0"/>
          </a:p>
          <a:p>
            <a:pPr marL="0" indent="0">
              <a:buNone/>
            </a:pPr>
            <a:endParaRPr lang="en-US" dirty="0" smtClean="0"/>
          </a:p>
        </p:txBody>
      </p:sp>
      <p:pic>
        <p:nvPicPr>
          <p:cNvPr id="4" name="Picture 3" descr="Corner-Puzzle-Piec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0947" y="4265529"/>
            <a:ext cx="2462802" cy="1903074"/>
          </a:xfrm>
          <a:prstGeom prst="rect">
            <a:avLst/>
          </a:prstGeom>
        </p:spPr>
      </p:pic>
      <p:pic>
        <p:nvPicPr>
          <p:cNvPr id="5" name="Picture 4" descr="Jigsaw-Puzzle-Piece-Template.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7842" y="3032102"/>
            <a:ext cx="2568688" cy="2221951"/>
          </a:xfrm>
          <a:prstGeom prst="rect">
            <a:avLst/>
          </a:prstGeom>
        </p:spPr>
      </p:pic>
      <p:sp>
        <p:nvSpPr>
          <p:cNvPr id="7" name="TextBox 6"/>
          <p:cNvSpPr txBox="1"/>
          <p:nvPr/>
        </p:nvSpPr>
        <p:spPr>
          <a:xfrm>
            <a:off x="4680947" y="3896197"/>
            <a:ext cx="1935762" cy="369332"/>
          </a:xfrm>
          <a:prstGeom prst="rect">
            <a:avLst/>
          </a:prstGeom>
          <a:noFill/>
        </p:spPr>
        <p:txBody>
          <a:bodyPr wrap="square" rtlCol="0">
            <a:spAutoFit/>
          </a:bodyPr>
          <a:lstStyle/>
          <a:p>
            <a:r>
              <a:rPr lang="en-US" dirty="0" smtClean="0">
                <a:solidFill>
                  <a:srgbClr val="FF0000"/>
                </a:solidFill>
              </a:rPr>
              <a:t>Communication</a:t>
            </a:r>
            <a:endParaRPr lang="en-US" dirty="0">
              <a:solidFill>
                <a:srgbClr val="FF0000"/>
              </a:solidFill>
            </a:endParaRPr>
          </a:p>
        </p:txBody>
      </p:sp>
      <p:sp>
        <p:nvSpPr>
          <p:cNvPr id="9" name="TextBox 8"/>
          <p:cNvSpPr txBox="1"/>
          <p:nvPr/>
        </p:nvSpPr>
        <p:spPr>
          <a:xfrm>
            <a:off x="6103192" y="5143092"/>
            <a:ext cx="1812463" cy="369332"/>
          </a:xfrm>
          <a:prstGeom prst="rect">
            <a:avLst/>
          </a:prstGeom>
          <a:noFill/>
        </p:spPr>
        <p:txBody>
          <a:bodyPr wrap="square" rtlCol="0">
            <a:spAutoFit/>
          </a:bodyPr>
          <a:lstStyle/>
          <a:p>
            <a:r>
              <a:rPr lang="en-US" dirty="0" smtClean="0">
                <a:solidFill>
                  <a:srgbClr val="FF0000"/>
                </a:solidFill>
              </a:rPr>
              <a:t>Retirement Plan</a:t>
            </a:r>
            <a:endParaRPr lang="en-US" dirty="0">
              <a:solidFill>
                <a:srgbClr val="FF0000"/>
              </a:solidFill>
            </a:endParaRPr>
          </a:p>
        </p:txBody>
      </p:sp>
      <p:pic>
        <p:nvPicPr>
          <p:cNvPr id="10" name="Picture 9" descr="Corner-Puzzle-Piec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2533853" y="2464668"/>
            <a:ext cx="2462802" cy="1903074"/>
          </a:xfrm>
          <a:prstGeom prst="rect">
            <a:avLst/>
          </a:prstGeom>
        </p:spPr>
      </p:pic>
      <p:sp>
        <p:nvSpPr>
          <p:cNvPr id="11" name="TextBox 10"/>
          <p:cNvSpPr txBox="1"/>
          <p:nvPr/>
        </p:nvSpPr>
        <p:spPr>
          <a:xfrm>
            <a:off x="2367299" y="2724707"/>
            <a:ext cx="1874111" cy="369332"/>
          </a:xfrm>
          <a:prstGeom prst="rect">
            <a:avLst/>
          </a:prstGeom>
          <a:noFill/>
        </p:spPr>
        <p:txBody>
          <a:bodyPr wrap="square" rtlCol="0">
            <a:spAutoFit/>
          </a:bodyPr>
          <a:lstStyle/>
          <a:p>
            <a:r>
              <a:rPr lang="en-US" dirty="0" smtClean="0">
                <a:solidFill>
                  <a:srgbClr val="FF0000"/>
                </a:solidFill>
              </a:rPr>
              <a:t>Business Plan</a:t>
            </a:r>
            <a:endParaRPr lang="en-US" dirty="0">
              <a:solidFill>
                <a:srgbClr val="FF0000"/>
              </a:solidFill>
            </a:endParaRPr>
          </a:p>
        </p:txBody>
      </p:sp>
    </p:spTree>
    <p:extLst>
      <p:ext uri="{BB962C8B-B14F-4D97-AF65-F5344CB8AC3E}">
        <p14:creationId xmlns:p14="http://schemas.microsoft.com/office/powerpoint/2010/main" val="51524572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puzzle.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2386" y="2132915"/>
            <a:ext cx="3893708" cy="4725084"/>
          </a:xfrm>
          <a:prstGeom prst="rect">
            <a:avLst/>
          </a:prstGeom>
        </p:spPr>
      </p:pic>
      <p:sp>
        <p:nvSpPr>
          <p:cNvPr id="2" name="Title 1"/>
          <p:cNvSpPr>
            <a:spLocks noGrp="1"/>
          </p:cNvSpPr>
          <p:nvPr>
            <p:ph type="title"/>
          </p:nvPr>
        </p:nvSpPr>
        <p:spPr>
          <a:xfrm>
            <a:off x="870707" y="220553"/>
            <a:ext cx="7772400" cy="1143000"/>
          </a:xfrm>
        </p:spPr>
        <p:txBody>
          <a:bodyPr/>
          <a:lstStyle/>
          <a:p>
            <a:r>
              <a:rPr lang="en-US" sz="4000" dirty="0" smtClean="0"/>
              <a:t>Inaction vs. </a:t>
            </a:r>
            <a:r>
              <a:rPr lang="en-US" sz="4000" u="sng" dirty="0" smtClean="0"/>
              <a:t>Action</a:t>
            </a:r>
            <a:endParaRPr lang="en-US" sz="4000" u="sng" dirty="0"/>
          </a:p>
        </p:txBody>
      </p:sp>
      <p:sp>
        <p:nvSpPr>
          <p:cNvPr id="3" name="Content Placeholder 2"/>
          <p:cNvSpPr>
            <a:spLocks noGrp="1"/>
          </p:cNvSpPr>
          <p:nvPr>
            <p:ph idx="1"/>
          </p:nvPr>
        </p:nvSpPr>
        <p:spPr>
          <a:xfrm>
            <a:off x="779463" y="1254402"/>
            <a:ext cx="7863644" cy="1045870"/>
          </a:xfrm>
        </p:spPr>
        <p:txBody>
          <a:bodyPr>
            <a:normAutofit fontScale="77500" lnSpcReduction="20000"/>
          </a:bodyPr>
          <a:lstStyle/>
          <a:p>
            <a:pPr marL="0" indent="0" algn="ctr">
              <a:buNone/>
            </a:pPr>
            <a:r>
              <a:rPr lang="en-US" sz="4000" b="1" dirty="0" smtClean="0">
                <a:solidFill>
                  <a:schemeClr val="accent6">
                    <a:lumMod val="40000"/>
                    <a:lumOff val="60000"/>
                  </a:schemeClr>
                </a:solidFill>
              </a:rPr>
              <a:t>Results of Actions  </a:t>
            </a:r>
          </a:p>
          <a:p>
            <a:pPr marL="0" indent="0" algn="ctr">
              <a:buNone/>
            </a:pPr>
            <a:r>
              <a:rPr lang="en-US" sz="2400" dirty="0" smtClean="0">
                <a:solidFill>
                  <a:srgbClr val="E8E8FA"/>
                </a:solidFill>
              </a:rPr>
              <a:t>(with communication and a plan</a:t>
            </a:r>
            <a:r>
              <a:rPr lang="en-US" sz="2400" dirty="0" smtClean="0"/>
              <a:t>!)</a:t>
            </a:r>
            <a:br>
              <a:rPr lang="en-US" sz="2400" dirty="0" smtClean="0"/>
            </a:br>
            <a:endParaRPr lang="en-US" sz="2400" dirty="0" smtClean="0"/>
          </a:p>
          <a:p>
            <a:pPr lvl="1"/>
            <a:endParaRPr lang="en-US" dirty="0" smtClean="0"/>
          </a:p>
          <a:p>
            <a:endParaRPr lang="en-US" dirty="0" smtClean="0"/>
          </a:p>
          <a:p>
            <a:pPr lvl="1"/>
            <a:endParaRPr lang="en-US" dirty="0" smtClean="0"/>
          </a:p>
          <a:p>
            <a:pPr marL="0" indent="0">
              <a:buNone/>
            </a:pPr>
            <a:endParaRPr lang="en-US" dirty="0" smtClean="0"/>
          </a:p>
        </p:txBody>
      </p:sp>
      <p:pic>
        <p:nvPicPr>
          <p:cNvPr id="4" name="Picture 3" descr="Corner-Puzzle-Piece.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0323" y="4204185"/>
            <a:ext cx="2712377" cy="2095927"/>
          </a:xfrm>
          <a:prstGeom prst="rect">
            <a:avLst/>
          </a:prstGeom>
        </p:spPr>
      </p:pic>
      <p:pic>
        <p:nvPicPr>
          <p:cNvPr id="5" name="Picture 4" descr="Jigsaw-Puzzle-Piece-Template.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2420" y="2954086"/>
            <a:ext cx="2658879" cy="2299967"/>
          </a:xfrm>
          <a:prstGeom prst="rect">
            <a:avLst/>
          </a:prstGeom>
        </p:spPr>
      </p:pic>
      <p:sp>
        <p:nvSpPr>
          <p:cNvPr id="7" name="TextBox 6"/>
          <p:cNvSpPr txBox="1"/>
          <p:nvPr/>
        </p:nvSpPr>
        <p:spPr>
          <a:xfrm>
            <a:off x="3600267" y="3698570"/>
            <a:ext cx="1935762" cy="369332"/>
          </a:xfrm>
          <a:prstGeom prst="rect">
            <a:avLst/>
          </a:prstGeom>
          <a:noFill/>
        </p:spPr>
        <p:txBody>
          <a:bodyPr wrap="square" rtlCol="0">
            <a:spAutoFit/>
          </a:bodyPr>
          <a:lstStyle/>
          <a:p>
            <a:r>
              <a:rPr lang="en-US" dirty="0" smtClean="0">
                <a:solidFill>
                  <a:srgbClr val="FF0000"/>
                </a:solidFill>
              </a:rPr>
              <a:t>Communication</a:t>
            </a:r>
            <a:endParaRPr lang="en-US" dirty="0">
              <a:solidFill>
                <a:srgbClr val="FF0000"/>
              </a:solidFill>
            </a:endParaRPr>
          </a:p>
        </p:txBody>
      </p:sp>
      <p:sp>
        <p:nvSpPr>
          <p:cNvPr id="9" name="TextBox 8"/>
          <p:cNvSpPr txBox="1"/>
          <p:nvPr/>
        </p:nvSpPr>
        <p:spPr>
          <a:xfrm>
            <a:off x="5160237" y="5512424"/>
            <a:ext cx="1812463" cy="369332"/>
          </a:xfrm>
          <a:prstGeom prst="rect">
            <a:avLst/>
          </a:prstGeom>
          <a:noFill/>
        </p:spPr>
        <p:txBody>
          <a:bodyPr wrap="square" rtlCol="0">
            <a:spAutoFit/>
          </a:bodyPr>
          <a:lstStyle/>
          <a:p>
            <a:r>
              <a:rPr lang="en-US" dirty="0" smtClean="0">
                <a:solidFill>
                  <a:srgbClr val="FF0000"/>
                </a:solidFill>
              </a:rPr>
              <a:t>Retirement Plan</a:t>
            </a:r>
            <a:endParaRPr lang="en-US" dirty="0">
              <a:solidFill>
                <a:srgbClr val="FF0000"/>
              </a:solidFill>
            </a:endParaRPr>
          </a:p>
        </p:txBody>
      </p:sp>
      <p:pic>
        <p:nvPicPr>
          <p:cNvPr id="10" name="Picture 9" descr="Corner-Puzzle-Piece.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977733" y="2300272"/>
            <a:ext cx="2703214" cy="2088847"/>
          </a:xfrm>
          <a:prstGeom prst="rect">
            <a:avLst/>
          </a:prstGeom>
        </p:spPr>
      </p:pic>
      <p:sp>
        <p:nvSpPr>
          <p:cNvPr id="11" name="TextBox 10"/>
          <p:cNvSpPr txBox="1"/>
          <p:nvPr/>
        </p:nvSpPr>
        <p:spPr>
          <a:xfrm>
            <a:off x="2542386" y="2609412"/>
            <a:ext cx="1874111" cy="369332"/>
          </a:xfrm>
          <a:prstGeom prst="rect">
            <a:avLst/>
          </a:prstGeom>
          <a:noFill/>
        </p:spPr>
        <p:txBody>
          <a:bodyPr wrap="square" rtlCol="0">
            <a:spAutoFit/>
          </a:bodyPr>
          <a:lstStyle/>
          <a:p>
            <a:r>
              <a:rPr lang="en-US" dirty="0" smtClean="0">
                <a:solidFill>
                  <a:srgbClr val="FF0000"/>
                </a:solidFill>
              </a:rPr>
              <a:t>Business Plan</a:t>
            </a:r>
            <a:endParaRPr lang="en-US" dirty="0">
              <a:solidFill>
                <a:srgbClr val="FF0000"/>
              </a:solidFill>
            </a:endParaRPr>
          </a:p>
        </p:txBody>
      </p:sp>
    </p:spTree>
    <p:extLst>
      <p:ext uri="{BB962C8B-B14F-4D97-AF65-F5344CB8AC3E}">
        <p14:creationId xmlns:p14="http://schemas.microsoft.com/office/powerpoint/2010/main" val="104321432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Inaction vs. Action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Why Inaction?:</a:t>
            </a:r>
          </a:p>
          <a:p>
            <a:pPr lvl="1"/>
            <a:r>
              <a:rPr lang="en-US" dirty="0" smtClean="0"/>
              <a:t>Barriers</a:t>
            </a:r>
          </a:p>
          <a:p>
            <a:pPr lvl="1"/>
            <a:r>
              <a:rPr lang="en-US" dirty="0" smtClean="0"/>
              <a:t>Delicate Issues</a:t>
            </a:r>
          </a:p>
          <a:p>
            <a:pPr lvl="1"/>
            <a:r>
              <a:rPr lang="en-US" dirty="0" smtClean="0"/>
              <a:t>Communication Styles</a:t>
            </a:r>
          </a:p>
          <a:p>
            <a:endParaRPr lang="en-US" dirty="0"/>
          </a:p>
          <a:p>
            <a:r>
              <a:rPr lang="en-US" dirty="0" smtClean="0"/>
              <a:t>Action encourages:</a:t>
            </a:r>
          </a:p>
          <a:p>
            <a:pPr lvl="1"/>
            <a:r>
              <a:rPr lang="en-US" dirty="0" smtClean="0"/>
              <a:t>Key Concepts</a:t>
            </a:r>
          </a:p>
          <a:p>
            <a:pPr lvl="1"/>
            <a:r>
              <a:rPr lang="en-US" dirty="0" smtClean="0"/>
              <a:t>Goals</a:t>
            </a:r>
          </a:p>
          <a:p>
            <a:pPr lvl="1"/>
            <a:r>
              <a:rPr lang="en-US" dirty="0" smtClean="0"/>
              <a:t>Regular Family Meetings</a:t>
            </a:r>
            <a:endParaRPr lang="en-US" dirty="0"/>
          </a:p>
        </p:txBody>
      </p:sp>
    </p:spTree>
    <p:extLst>
      <p:ext uri="{BB962C8B-B14F-4D97-AF65-F5344CB8AC3E}">
        <p14:creationId xmlns:p14="http://schemas.microsoft.com/office/powerpoint/2010/main" val="244285271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Barriers</a:t>
            </a:r>
            <a:endParaRPr lang="en-US" dirty="0"/>
          </a:p>
        </p:txBody>
      </p:sp>
      <p:sp>
        <p:nvSpPr>
          <p:cNvPr id="3" name="Content Placeholder 2"/>
          <p:cNvSpPr>
            <a:spLocks noGrp="1"/>
          </p:cNvSpPr>
          <p:nvPr>
            <p:ph idx="1"/>
          </p:nvPr>
        </p:nvSpPr>
        <p:spPr/>
        <p:txBody>
          <a:bodyPr/>
          <a:lstStyle/>
          <a:p>
            <a:r>
              <a:rPr lang="en-US" sz="2400" dirty="0" smtClean="0"/>
              <a:t>The elephant in the room (delicate issues)</a:t>
            </a:r>
          </a:p>
          <a:p>
            <a:pPr lvl="1"/>
            <a:r>
              <a:rPr lang="en-US" sz="2400" dirty="0" smtClean="0">
                <a:solidFill>
                  <a:srgbClr val="B9B9F1"/>
                </a:solidFill>
              </a:rPr>
              <a:t>Age, health, successor, in-laws</a:t>
            </a:r>
          </a:p>
          <a:p>
            <a:r>
              <a:rPr lang="en-US" sz="2400" dirty="0" smtClean="0"/>
              <a:t>Cost of planning for succession</a:t>
            </a:r>
          </a:p>
          <a:p>
            <a:r>
              <a:rPr lang="en-US" sz="2400" dirty="0" smtClean="0"/>
              <a:t>Don’t know what you don’t know</a:t>
            </a:r>
          </a:p>
          <a:p>
            <a:r>
              <a:rPr lang="en-US" sz="2400" dirty="0" smtClean="0"/>
              <a:t>Time – everyone is busy</a:t>
            </a:r>
          </a:p>
          <a:p>
            <a:r>
              <a:rPr lang="en-US" sz="2400" dirty="0" smtClean="0"/>
              <a:t>Fear of Conflict</a:t>
            </a:r>
          </a:p>
          <a:p>
            <a:r>
              <a:rPr lang="en-US" sz="2400" dirty="0" smtClean="0"/>
              <a:t>Unresolved issues – off-farm job opportunities, marriage and in-laws</a:t>
            </a:r>
          </a:p>
          <a:p>
            <a:r>
              <a:rPr lang="en-US" sz="2400" dirty="0" smtClean="0"/>
              <a:t>Roles of each family member</a:t>
            </a:r>
          </a:p>
          <a:p>
            <a:pPr marL="0" indent="0">
              <a:buNone/>
            </a:pPr>
            <a:endParaRPr lang="en-US" dirty="0" smtClean="0"/>
          </a:p>
          <a:p>
            <a:endParaRPr lang="en-US" dirty="0"/>
          </a:p>
        </p:txBody>
      </p:sp>
    </p:spTree>
    <p:extLst>
      <p:ext uri="{BB962C8B-B14F-4D97-AF65-F5344CB8AC3E}">
        <p14:creationId xmlns:p14="http://schemas.microsoft.com/office/powerpoint/2010/main" val="22557999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Delicate Issues</a:t>
            </a:r>
            <a:endParaRPr lang="en-US" dirty="0"/>
          </a:p>
        </p:txBody>
      </p:sp>
      <p:sp>
        <p:nvSpPr>
          <p:cNvPr id="3" name="Content Placeholder 2"/>
          <p:cNvSpPr>
            <a:spLocks noGrp="1"/>
          </p:cNvSpPr>
          <p:nvPr>
            <p:ph idx="1"/>
          </p:nvPr>
        </p:nvSpPr>
        <p:spPr>
          <a:xfrm>
            <a:off x="1254125" y="1981200"/>
            <a:ext cx="7772400" cy="4651796"/>
          </a:xfrm>
        </p:spPr>
        <p:txBody>
          <a:bodyPr/>
          <a:lstStyle/>
          <a:p>
            <a:r>
              <a:rPr lang="en-US" dirty="0" smtClean="0"/>
              <a:t>Senior generation:</a:t>
            </a:r>
          </a:p>
          <a:p>
            <a:pPr lvl="1"/>
            <a:r>
              <a:rPr lang="en-US" sz="2400" dirty="0" smtClean="0">
                <a:solidFill>
                  <a:srgbClr val="B9B9F1"/>
                </a:solidFill>
              </a:rPr>
              <a:t>Relinquishing control or life after farming</a:t>
            </a:r>
          </a:p>
          <a:p>
            <a:pPr lvl="1"/>
            <a:r>
              <a:rPr lang="en-US" sz="2400" dirty="0" smtClean="0">
                <a:solidFill>
                  <a:srgbClr val="B9B9F1"/>
                </a:solidFill>
              </a:rPr>
              <a:t>Retirement Income</a:t>
            </a:r>
          </a:p>
          <a:p>
            <a:pPr lvl="1"/>
            <a:r>
              <a:rPr lang="en-US" sz="2400" dirty="0" smtClean="0">
                <a:solidFill>
                  <a:srgbClr val="B9B9F1"/>
                </a:solidFill>
              </a:rPr>
              <a:t>Death</a:t>
            </a:r>
          </a:p>
          <a:p>
            <a:r>
              <a:rPr lang="en-US" dirty="0" smtClean="0"/>
              <a:t>Younger generation </a:t>
            </a:r>
          </a:p>
          <a:p>
            <a:pPr lvl="1"/>
            <a:r>
              <a:rPr lang="en-US" sz="2400" dirty="0" smtClean="0">
                <a:solidFill>
                  <a:srgbClr val="B9B9F1"/>
                </a:solidFill>
              </a:rPr>
              <a:t> </a:t>
            </a:r>
            <a:r>
              <a:rPr lang="en-US" sz="2400" dirty="0">
                <a:solidFill>
                  <a:srgbClr val="B9B9F1"/>
                </a:solidFill>
              </a:rPr>
              <a:t>H</a:t>
            </a:r>
            <a:r>
              <a:rPr lang="en-US" sz="2400" dirty="0" smtClean="0">
                <a:solidFill>
                  <a:srgbClr val="B9B9F1"/>
                </a:solidFill>
              </a:rPr>
              <a:t>andling responsibility</a:t>
            </a:r>
          </a:p>
          <a:p>
            <a:pPr lvl="1"/>
            <a:r>
              <a:rPr lang="en-US" sz="2400" dirty="0" smtClean="0">
                <a:solidFill>
                  <a:srgbClr val="B9B9F1"/>
                </a:solidFill>
              </a:rPr>
              <a:t>Access to capital, Credit rating</a:t>
            </a:r>
          </a:p>
          <a:p>
            <a:r>
              <a:rPr lang="en-US" dirty="0" smtClean="0"/>
              <a:t>Shared vision</a:t>
            </a:r>
            <a:endParaRPr lang="en-US" dirty="0"/>
          </a:p>
        </p:txBody>
      </p:sp>
    </p:spTree>
    <p:extLst>
      <p:ext uri="{BB962C8B-B14F-4D97-AF65-F5344CB8AC3E}">
        <p14:creationId xmlns:p14="http://schemas.microsoft.com/office/powerpoint/2010/main" val="75327827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609600"/>
            <a:ext cx="6460710" cy="1143000"/>
          </a:xfrm>
        </p:spPr>
        <p:txBody>
          <a:bodyPr/>
          <a:lstStyle/>
          <a:p>
            <a:r>
              <a:rPr lang="en-US" dirty="0" smtClean="0"/>
              <a:t>Perception</a:t>
            </a:r>
            <a:endParaRPr lang="en-US" dirty="0"/>
          </a:p>
        </p:txBody>
      </p:sp>
      <p:sp>
        <p:nvSpPr>
          <p:cNvPr id="3" name="Content Placeholder 2"/>
          <p:cNvSpPr>
            <a:spLocks noGrp="1"/>
          </p:cNvSpPr>
          <p:nvPr>
            <p:ph idx="1"/>
          </p:nvPr>
        </p:nvSpPr>
        <p:spPr/>
        <p:txBody>
          <a:bodyPr/>
          <a:lstStyle/>
          <a:p>
            <a:pPr marL="0" indent="0">
              <a:buNone/>
            </a:pPr>
            <a:r>
              <a:rPr lang="en-US" sz="2800" dirty="0" smtClean="0"/>
              <a:t>“We </a:t>
            </a:r>
            <a:r>
              <a:rPr lang="en-US" sz="2800" dirty="0"/>
              <a:t>scrimped and saved for years to get this farm off the ground. Our children have never known that. They think you can borrow for everything… To my grandfather, borrowing was immoral; to my father it became a necessity; to me it is normal</a:t>
            </a:r>
            <a:r>
              <a:rPr lang="en-US" sz="2800" dirty="0" smtClean="0"/>
              <a:t>.”</a:t>
            </a:r>
          </a:p>
          <a:p>
            <a:pPr marL="0" indent="0">
              <a:buNone/>
            </a:pPr>
            <a:endParaRPr lang="en-US" dirty="0"/>
          </a:p>
          <a:p>
            <a:pPr marL="0" indent="0">
              <a:buNone/>
            </a:pPr>
            <a:r>
              <a:rPr lang="en-US" sz="1400" dirty="0">
                <a:hlinkClick r:id="rId3"/>
              </a:rPr>
              <a:t>http://extension.psu.edu/youth/intergenerational/articles/article-</a:t>
            </a:r>
            <a:r>
              <a:rPr lang="en-US" sz="1400" dirty="0" smtClean="0">
                <a:hlinkClick r:id="rId3"/>
              </a:rPr>
              <a:t>13</a:t>
            </a:r>
            <a:endParaRPr lang="en-US" sz="1400" dirty="0" smtClean="0"/>
          </a:p>
          <a:p>
            <a:pPr marL="0" indent="0">
              <a:buNone/>
            </a:pPr>
            <a:endParaRPr lang="en-US" sz="1400" dirty="0"/>
          </a:p>
        </p:txBody>
      </p:sp>
    </p:spTree>
    <p:extLst>
      <p:ext uri="{BB962C8B-B14F-4D97-AF65-F5344CB8AC3E}">
        <p14:creationId xmlns:p14="http://schemas.microsoft.com/office/powerpoint/2010/main" val="123280456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Styles	</a:t>
            </a:r>
            <a:endParaRPr lang="en-US" dirty="0"/>
          </a:p>
        </p:txBody>
      </p:sp>
      <p:sp>
        <p:nvSpPr>
          <p:cNvPr id="3" name="Content Placeholder 2"/>
          <p:cNvSpPr>
            <a:spLocks noGrp="1"/>
          </p:cNvSpPr>
          <p:nvPr>
            <p:ph idx="1"/>
          </p:nvPr>
        </p:nvSpPr>
        <p:spPr/>
        <p:txBody>
          <a:bodyPr>
            <a:normAutofit fontScale="92500"/>
          </a:bodyPr>
          <a:lstStyle/>
          <a:p>
            <a:r>
              <a:rPr lang="en-US" dirty="0" smtClean="0"/>
              <a:t>Understanding your own style</a:t>
            </a:r>
          </a:p>
          <a:p>
            <a:r>
              <a:rPr lang="en-US" dirty="0" smtClean="0"/>
              <a:t>Recognizing other’s styles</a:t>
            </a:r>
          </a:p>
          <a:p>
            <a:r>
              <a:rPr lang="en-US" dirty="0" smtClean="0"/>
              <a:t>Strengths and weaknesses of both yours and others</a:t>
            </a:r>
          </a:p>
          <a:p>
            <a:r>
              <a:rPr lang="en-US" dirty="0" smtClean="0"/>
              <a:t>By nature, people fall into a category of being an introvert or an extrovert</a:t>
            </a:r>
            <a:r>
              <a:rPr lang="is-IS" dirty="0" smtClean="0"/>
              <a:t>….this is just the beginning of types and temperaments that each of us can generally be charaterized by. </a:t>
            </a:r>
            <a:endParaRPr lang="en-US" dirty="0" smtClean="0"/>
          </a:p>
        </p:txBody>
      </p:sp>
    </p:spTree>
    <p:extLst>
      <p:ext uri="{BB962C8B-B14F-4D97-AF65-F5344CB8AC3E}">
        <p14:creationId xmlns:p14="http://schemas.microsoft.com/office/powerpoint/2010/main" val="427085812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088" y="609600"/>
            <a:ext cx="7772400" cy="1143000"/>
          </a:xfrm>
        </p:spPr>
        <p:txBody>
          <a:bodyPr/>
          <a:lstStyle/>
          <a:p>
            <a:r>
              <a:rPr lang="en-US" dirty="0" smtClean="0"/>
              <a:t>Opposite Preferences</a:t>
            </a:r>
            <a:endParaRPr lang="en-US" dirty="0"/>
          </a:p>
        </p:txBody>
      </p:sp>
      <p:sp>
        <p:nvSpPr>
          <p:cNvPr id="3" name="Content Placeholder 2"/>
          <p:cNvSpPr>
            <a:spLocks noGrp="1"/>
          </p:cNvSpPr>
          <p:nvPr>
            <p:ph idx="1"/>
          </p:nvPr>
        </p:nvSpPr>
        <p:spPr/>
        <p:txBody>
          <a:bodyPr/>
          <a:lstStyle/>
          <a:p>
            <a:r>
              <a:rPr lang="en-US" sz="2800" b="1" dirty="0" smtClean="0">
                <a:solidFill>
                  <a:schemeClr val="accent6">
                    <a:lumMod val="40000"/>
                    <a:lumOff val="60000"/>
                  </a:schemeClr>
                </a:solidFill>
              </a:rPr>
              <a:t>There are four pairs of opposite preferences</a:t>
            </a:r>
            <a:r>
              <a:rPr lang="en-US" dirty="0" smtClean="0"/>
              <a:t>:</a:t>
            </a:r>
          </a:p>
          <a:p>
            <a:pPr lvl="1"/>
            <a:r>
              <a:rPr lang="en-US" dirty="0" smtClean="0"/>
              <a:t>Extrovert and Introvert – Energy </a:t>
            </a:r>
          </a:p>
          <a:p>
            <a:pPr lvl="1"/>
            <a:r>
              <a:rPr lang="en-US" dirty="0" smtClean="0"/>
              <a:t>Sensitive and Intuitive – Information </a:t>
            </a:r>
          </a:p>
          <a:p>
            <a:pPr lvl="1"/>
            <a:r>
              <a:rPr lang="en-US" dirty="0" smtClean="0"/>
              <a:t>Thinking and Feeling – Decision Making</a:t>
            </a:r>
          </a:p>
          <a:p>
            <a:pPr lvl="1"/>
            <a:r>
              <a:rPr lang="en-US" dirty="0" smtClean="0"/>
              <a:t>Judging and Perceiving - Lifestyle</a:t>
            </a:r>
            <a:endParaRPr lang="en-US" dirty="0"/>
          </a:p>
        </p:txBody>
      </p:sp>
      <p:sp>
        <p:nvSpPr>
          <p:cNvPr id="4" name="TextBox 3"/>
          <p:cNvSpPr txBox="1"/>
          <p:nvPr/>
        </p:nvSpPr>
        <p:spPr>
          <a:xfrm>
            <a:off x="0" y="6411074"/>
            <a:ext cx="3846861" cy="230832"/>
          </a:xfrm>
          <a:prstGeom prst="rect">
            <a:avLst/>
          </a:prstGeom>
          <a:noFill/>
        </p:spPr>
        <p:txBody>
          <a:bodyPr wrap="square" rtlCol="0">
            <a:spAutoFit/>
          </a:bodyPr>
          <a:lstStyle/>
          <a:p>
            <a:r>
              <a:rPr lang="en-US" sz="900" i="1" dirty="0" smtClean="0"/>
              <a:t>Renee Baron – What Type Am I?</a:t>
            </a:r>
            <a:endParaRPr lang="en-US" sz="900" i="1" dirty="0"/>
          </a:p>
        </p:txBody>
      </p:sp>
    </p:spTree>
    <p:extLst>
      <p:ext uri="{BB962C8B-B14F-4D97-AF65-F5344CB8AC3E}">
        <p14:creationId xmlns:p14="http://schemas.microsoft.com/office/powerpoint/2010/main" val="48430960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099" y="609600"/>
            <a:ext cx="7772400" cy="1143000"/>
          </a:xfrm>
        </p:spPr>
        <p:txBody>
          <a:bodyPr/>
          <a:lstStyle/>
          <a:p>
            <a:r>
              <a:rPr lang="en-US" dirty="0" smtClean="0"/>
              <a:t>Energy Preferences</a:t>
            </a:r>
            <a:endParaRPr lang="en-US" dirty="0"/>
          </a:p>
        </p:txBody>
      </p:sp>
      <p:sp>
        <p:nvSpPr>
          <p:cNvPr id="3" name="Content Placeholder 2"/>
          <p:cNvSpPr>
            <a:spLocks noGrp="1"/>
          </p:cNvSpPr>
          <p:nvPr>
            <p:ph sz="half" idx="1"/>
          </p:nvPr>
        </p:nvSpPr>
        <p:spPr/>
        <p:txBody>
          <a:bodyPr/>
          <a:lstStyle/>
          <a:p>
            <a:r>
              <a:rPr lang="en-US" dirty="0" smtClean="0"/>
              <a:t>Extraverts</a:t>
            </a:r>
          </a:p>
          <a:p>
            <a:pPr lvl="1"/>
            <a:r>
              <a:rPr lang="en-US" sz="2000" dirty="0" smtClean="0"/>
              <a:t>Seek interaction</a:t>
            </a:r>
          </a:p>
          <a:p>
            <a:pPr lvl="1"/>
            <a:r>
              <a:rPr lang="en-US" sz="2000" dirty="0" smtClean="0"/>
              <a:t>Enjoy groups</a:t>
            </a:r>
          </a:p>
          <a:p>
            <a:pPr lvl="1"/>
            <a:r>
              <a:rPr lang="en-US" sz="2000" dirty="0" smtClean="0"/>
              <a:t>Act or speak first (then think)</a:t>
            </a:r>
          </a:p>
          <a:p>
            <a:pPr lvl="1"/>
            <a:r>
              <a:rPr lang="en-US" sz="2000" dirty="0" smtClean="0"/>
              <a:t>Expend energy</a:t>
            </a:r>
          </a:p>
          <a:p>
            <a:pPr lvl="1"/>
            <a:r>
              <a:rPr lang="en-US" sz="2000" dirty="0" smtClean="0"/>
              <a:t>Focus outwardly</a:t>
            </a:r>
          </a:p>
          <a:p>
            <a:pPr lvl="1"/>
            <a:r>
              <a:rPr lang="en-US" sz="2000" dirty="0" smtClean="0"/>
              <a:t>Talkative</a:t>
            </a:r>
          </a:p>
          <a:p>
            <a:pPr lvl="1"/>
            <a:r>
              <a:rPr lang="en-US" sz="2000" dirty="0" smtClean="0"/>
              <a:t>Like variety and action</a:t>
            </a:r>
          </a:p>
          <a:p>
            <a:pPr lvl="1"/>
            <a:r>
              <a:rPr lang="en-US" sz="2000" dirty="0" smtClean="0"/>
              <a:t>Outgoing</a:t>
            </a:r>
          </a:p>
          <a:p>
            <a:pPr lvl="1"/>
            <a:r>
              <a:rPr lang="en-US" sz="2000" dirty="0" smtClean="0"/>
              <a:t>Think out loud</a:t>
            </a:r>
          </a:p>
          <a:p>
            <a:pPr lvl="1"/>
            <a:r>
              <a:rPr lang="en-US" sz="2000" dirty="0" smtClean="0"/>
              <a:t>Enjoy discussing</a:t>
            </a:r>
          </a:p>
          <a:p>
            <a:endParaRPr lang="en-US" dirty="0"/>
          </a:p>
        </p:txBody>
      </p:sp>
      <p:sp>
        <p:nvSpPr>
          <p:cNvPr id="4" name="Content Placeholder 3"/>
          <p:cNvSpPr>
            <a:spLocks noGrp="1"/>
          </p:cNvSpPr>
          <p:nvPr>
            <p:ph sz="half" idx="2"/>
          </p:nvPr>
        </p:nvSpPr>
        <p:spPr/>
        <p:txBody>
          <a:bodyPr/>
          <a:lstStyle/>
          <a:p>
            <a:r>
              <a:rPr lang="en-US" dirty="0" smtClean="0"/>
              <a:t>Introverts</a:t>
            </a:r>
          </a:p>
          <a:p>
            <a:pPr lvl="1"/>
            <a:r>
              <a:rPr lang="en-US" sz="2000" dirty="0" smtClean="0"/>
              <a:t>Like to be alone</a:t>
            </a:r>
          </a:p>
          <a:p>
            <a:pPr lvl="1"/>
            <a:r>
              <a:rPr lang="en-US" sz="2000" dirty="0" smtClean="0"/>
              <a:t>Enjoy one-on one</a:t>
            </a:r>
          </a:p>
          <a:p>
            <a:pPr lvl="1"/>
            <a:r>
              <a:rPr lang="en-US" sz="2000" dirty="0" smtClean="0"/>
              <a:t>Think first, then speak or act</a:t>
            </a:r>
          </a:p>
          <a:p>
            <a:pPr lvl="1"/>
            <a:r>
              <a:rPr lang="en-US" sz="2000" dirty="0" smtClean="0"/>
              <a:t>Conserve energy</a:t>
            </a:r>
          </a:p>
          <a:p>
            <a:pPr lvl="1"/>
            <a:r>
              <a:rPr lang="en-US" sz="2000" dirty="0" smtClean="0"/>
              <a:t>Focus inwardly</a:t>
            </a:r>
          </a:p>
          <a:p>
            <a:pPr lvl="1"/>
            <a:r>
              <a:rPr lang="en-US" sz="2000" dirty="0" smtClean="0"/>
              <a:t>Quiet</a:t>
            </a:r>
          </a:p>
          <a:p>
            <a:pPr lvl="1"/>
            <a:r>
              <a:rPr lang="en-US" sz="2000" dirty="0" smtClean="0"/>
              <a:t>Prefer to focus on one thing at a time</a:t>
            </a:r>
          </a:p>
          <a:p>
            <a:pPr lvl="1"/>
            <a:r>
              <a:rPr lang="en-US" sz="2000" dirty="0" smtClean="0"/>
              <a:t>Reserved</a:t>
            </a:r>
          </a:p>
          <a:p>
            <a:pPr lvl="1"/>
            <a:r>
              <a:rPr lang="en-US" sz="2000" dirty="0" smtClean="0"/>
              <a:t>Think to themselves</a:t>
            </a:r>
          </a:p>
          <a:p>
            <a:pPr lvl="1"/>
            <a:r>
              <a:rPr lang="en-US" sz="2000" dirty="0" smtClean="0"/>
              <a:t>Enjoy reflecting</a:t>
            </a:r>
            <a:endParaRPr lang="en-US" sz="2000" dirty="0"/>
          </a:p>
        </p:txBody>
      </p:sp>
      <p:sp>
        <p:nvSpPr>
          <p:cNvPr id="5" name="TextBox 4"/>
          <p:cNvSpPr txBox="1"/>
          <p:nvPr/>
        </p:nvSpPr>
        <p:spPr>
          <a:xfrm>
            <a:off x="110966" y="6517580"/>
            <a:ext cx="2465657" cy="230832"/>
          </a:xfrm>
          <a:prstGeom prst="rect">
            <a:avLst/>
          </a:prstGeom>
          <a:noFill/>
        </p:spPr>
        <p:txBody>
          <a:bodyPr wrap="square" rtlCol="0">
            <a:spAutoFit/>
          </a:bodyPr>
          <a:lstStyle/>
          <a:p>
            <a:r>
              <a:rPr lang="en-US" sz="900" i="1" dirty="0"/>
              <a:t>Renee Baron – What Type Am I?</a:t>
            </a:r>
          </a:p>
        </p:txBody>
      </p:sp>
    </p:spTree>
    <p:extLst>
      <p:ext uri="{BB962C8B-B14F-4D97-AF65-F5344CB8AC3E}">
        <p14:creationId xmlns:p14="http://schemas.microsoft.com/office/powerpoint/2010/main" val="429192458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Information Gathering</a:t>
            </a:r>
            <a:endParaRPr lang="en-US" dirty="0"/>
          </a:p>
        </p:txBody>
      </p:sp>
      <p:sp>
        <p:nvSpPr>
          <p:cNvPr id="5" name="Content Placeholder 4"/>
          <p:cNvSpPr>
            <a:spLocks noGrp="1"/>
          </p:cNvSpPr>
          <p:nvPr>
            <p:ph sz="half" idx="1"/>
          </p:nvPr>
        </p:nvSpPr>
        <p:spPr/>
        <p:txBody>
          <a:bodyPr/>
          <a:lstStyle/>
          <a:p>
            <a:r>
              <a:rPr lang="en-US" dirty="0" smtClean="0"/>
              <a:t>Sensors</a:t>
            </a:r>
          </a:p>
          <a:p>
            <a:pPr lvl="1"/>
            <a:r>
              <a:rPr lang="en-US" dirty="0" smtClean="0">
                <a:solidFill>
                  <a:schemeClr val="accent6">
                    <a:lumMod val="20000"/>
                    <a:lumOff val="80000"/>
                  </a:schemeClr>
                </a:solidFill>
              </a:rPr>
              <a:t>Prefer facts</a:t>
            </a:r>
          </a:p>
          <a:p>
            <a:pPr lvl="1"/>
            <a:r>
              <a:rPr lang="en-US" dirty="0" smtClean="0">
                <a:solidFill>
                  <a:schemeClr val="accent6">
                    <a:lumMod val="20000"/>
                    <a:lumOff val="80000"/>
                  </a:schemeClr>
                </a:solidFill>
              </a:rPr>
              <a:t>Interested in the actual</a:t>
            </a:r>
          </a:p>
          <a:p>
            <a:pPr lvl="1"/>
            <a:r>
              <a:rPr lang="en-US" dirty="0" smtClean="0">
                <a:solidFill>
                  <a:schemeClr val="accent6">
                    <a:lumMod val="20000"/>
                    <a:lumOff val="80000"/>
                  </a:schemeClr>
                </a:solidFill>
              </a:rPr>
              <a:t>Attention to specifics</a:t>
            </a:r>
          </a:p>
          <a:p>
            <a:pPr lvl="1"/>
            <a:r>
              <a:rPr lang="en-US" dirty="0" smtClean="0">
                <a:solidFill>
                  <a:schemeClr val="accent6">
                    <a:lumMod val="20000"/>
                    <a:lumOff val="80000"/>
                  </a:schemeClr>
                </a:solidFill>
              </a:rPr>
              <a:t>Practical and realistic</a:t>
            </a:r>
          </a:p>
          <a:p>
            <a:pPr lvl="1"/>
            <a:r>
              <a:rPr lang="en-US" dirty="0" smtClean="0">
                <a:solidFill>
                  <a:schemeClr val="accent6">
                    <a:lumMod val="20000"/>
                    <a:lumOff val="80000"/>
                  </a:schemeClr>
                </a:solidFill>
              </a:rPr>
              <a:t>Focus on present</a:t>
            </a:r>
          </a:p>
          <a:p>
            <a:pPr lvl="1"/>
            <a:r>
              <a:rPr lang="en-US" dirty="0">
                <a:solidFill>
                  <a:schemeClr val="accent6">
                    <a:lumMod val="20000"/>
                    <a:lumOff val="80000"/>
                  </a:schemeClr>
                </a:solidFill>
              </a:rPr>
              <a:t>V</a:t>
            </a:r>
            <a:r>
              <a:rPr lang="en-US" dirty="0" smtClean="0">
                <a:solidFill>
                  <a:schemeClr val="accent6">
                    <a:lumMod val="20000"/>
                    <a:lumOff val="80000"/>
                  </a:schemeClr>
                </a:solidFill>
              </a:rPr>
              <a:t>alue common sense</a:t>
            </a:r>
          </a:p>
          <a:p>
            <a:pPr lvl="1"/>
            <a:r>
              <a:rPr lang="en-US" dirty="0" smtClean="0">
                <a:solidFill>
                  <a:schemeClr val="accent6">
                    <a:lumMod val="20000"/>
                    <a:lumOff val="80000"/>
                  </a:schemeClr>
                </a:solidFill>
              </a:rPr>
              <a:t>Are pragmatic</a:t>
            </a:r>
            <a:endParaRPr lang="en-US" dirty="0">
              <a:solidFill>
                <a:schemeClr val="accent6">
                  <a:lumMod val="20000"/>
                  <a:lumOff val="80000"/>
                </a:schemeClr>
              </a:solidFill>
            </a:endParaRPr>
          </a:p>
        </p:txBody>
      </p:sp>
      <p:sp>
        <p:nvSpPr>
          <p:cNvPr id="6" name="Content Placeholder 5"/>
          <p:cNvSpPr>
            <a:spLocks noGrp="1"/>
          </p:cNvSpPr>
          <p:nvPr>
            <p:ph sz="half" idx="2"/>
          </p:nvPr>
        </p:nvSpPr>
        <p:spPr>
          <a:xfrm>
            <a:off x="5216525" y="1981200"/>
            <a:ext cx="3810000" cy="4306584"/>
          </a:xfrm>
        </p:spPr>
        <p:txBody>
          <a:bodyPr/>
          <a:lstStyle/>
          <a:p>
            <a:r>
              <a:rPr lang="en-US" dirty="0" err="1" smtClean="0"/>
              <a:t>Intuitives</a:t>
            </a:r>
            <a:endParaRPr lang="en-US" dirty="0" smtClean="0"/>
          </a:p>
          <a:p>
            <a:pPr lvl="1"/>
            <a:r>
              <a:rPr lang="en-US" dirty="0" smtClean="0">
                <a:solidFill>
                  <a:srgbClr val="E8E8FA"/>
                </a:solidFill>
              </a:rPr>
              <a:t>Prefer insights and abstract information</a:t>
            </a:r>
          </a:p>
          <a:p>
            <a:pPr lvl="1"/>
            <a:r>
              <a:rPr lang="en-US" dirty="0" smtClean="0"/>
              <a:t>Interested in what is possible</a:t>
            </a:r>
          </a:p>
          <a:p>
            <a:pPr lvl="1"/>
            <a:r>
              <a:rPr lang="en-US" dirty="0" smtClean="0"/>
              <a:t>Focus on big picture</a:t>
            </a:r>
          </a:p>
          <a:p>
            <a:pPr lvl="1"/>
            <a:r>
              <a:rPr lang="en-US" dirty="0" smtClean="0"/>
              <a:t>Inspired and imaginative</a:t>
            </a:r>
          </a:p>
          <a:p>
            <a:pPr lvl="1"/>
            <a:r>
              <a:rPr lang="en-US" dirty="0" smtClean="0"/>
              <a:t>Value innovation</a:t>
            </a:r>
          </a:p>
          <a:p>
            <a:pPr lvl="1"/>
            <a:r>
              <a:rPr lang="en-US" dirty="0" smtClean="0"/>
              <a:t>Are speculative</a:t>
            </a:r>
            <a:endParaRPr lang="en-US" dirty="0"/>
          </a:p>
        </p:txBody>
      </p:sp>
      <p:sp>
        <p:nvSpPr>
          <p:cNvPr id="7" name="TextBox 6"/>
          <p:cNvSpPr txBox="1"/>
          <p:nvPr/>
        </p:nvSpPr>
        <p:spPr>
          <a:xfrm>
            <a:off x="0" y="6411074"/>
            <a:ext cx="3846861" cy="230832"/>
          </a:xfrm>
          <a:prstGeom prst="rect">
            <a:avLst/>
          </a:prstGeom>
          <a:noFill/>
        </p:spPr>
        <p:txBody>
          <a:bodyPr wrap="square" rtlCol="0">
            <a:spAutoFit/>
          </a:bodyPr>
          <a:lstStyle/>
          <a:p>
            <a:r>
              <a:rPr lang="en-US" sz="900" i="1" dirty="0" smtClean="0"/>
              <a:t>Renee Baron – What Type Am I?</a:t>
            </a:r>
            <a:endParaRPr lang="en-US" sz="900" i="1" dirty="0"/>
          </a:p>
        </p:txBody>
      </p:sp>
    </p:spTree>
    <p:extLst>
      <p:ext uri="{BB962C8B-B14F-4D97-AF65-F5344CB8AC3E}">
        <p14:creationId xmlns:p14="http://schemas.microsoft.com/office/powerpoint/2010/main" val="181742741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Farms in Delaware</a:t>
            </a:r>
            <a:endParaRPr lang="en-US" dirty="0"/>
          </a:p>
        </p:txBody>
      </p:sp>
      <p:sp>
        <p:nvSpPr>
          <p:cNvPr id="3" name="Content Placeholder 2"/>
          <p:cNvSpPr>
            <a:spLocks noGrp="1"/>
          </p:cNvSpPr>
          <p:nvPr>
            <p:ph idx="1"/>
          </p:nvPr>
        </p:nvSpPr>
        <p:spPr/>
        <p:txBody>
          <a:bodyPr/>
          <a:lstStyle/>
          <a:p>
            <a:r>
              <a:rPr lang="en-US" dirty="0"/>
              <a:t>O</a:t>
            </a:r>
            <a:r>
              <a:rPr lang="en-US" dirty="0" smtClean="0"/>
              <a:t>f the 2451 farms in Delaware, 1917 of them are family farms – all sizes – small to large.  (78%)</a:t>
            </a:r>
          </a:p>
          <a:p>
            <a:pPr marL="0" indent="0">
              <a:buNone/>
            </a:pPr>
            <a:endParaRPr lang="en-US" dirty="0" smtClean="0"/>
          </a:p>
          <a:p>
            <a:pPr marL="914400" lvl="2" indent="0">
              <a:buNone/>
            </a:pPr>
            <a:r>
              <a:rPr lang="en-US" dirty="0" smtClean="0">
                <a:solidFill>
                  <a:schemeClr val="accent6">
                    <a:lumMod val="60000"/>
                    <a:lumOff val="40000"/>
                  </a:schemeClr>
                </a:solidFill>
              </a:rPr>
              <a:t>According to the 2012 Delaware Ag Census data.</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38993808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and Making Decisions</a:t>
            </a:r>
            <a:endParaRPr lang="en-US" dirty="0"/>
          </a:p>
        </p:txBody>
      </p:sp>
      <p:sp>
        <p:nvSpPr>
          <p:cNvPr id="3" name="Content Placeholder 2"/>
          <p:cNvSpPr>
            <a:spLocks noGrp="1"/>
          </p:cNvSpPr>
          <p:nvPr>
            <p:ph sz="half" idx="1"/>
          </p:nvPr>
        </p:nvSpPr>
        <p:spPr>
          <a:xfrm>
            <a:off x="1254125" y="1752599"/>
            <a:ext cx="3810000" cy="4892725"/>
          </a:xfrm>
        </p:spPr>
        <p:txBody>
          <a:bodyPr/>
          <a:lstStyle/>
          <a:p>
            <a:r>
              <a:rPr lang="en-US" dirty="0" smtClean="0"/>
              <a:t>Thinkers	</a:t>
            </a:r>
          </a:p>
          <a:p>
            <a:pPr lvl="1"/>
            <a:r>
              <a:rPr lang="en-US" sz="2000" dirty="0" smtClean="0"/>
              <a:t>Firm Minded</a:t>
            </a:r>
          </a:p>
          <a:p>
            <a:pPr lvl="1"/>
            <a:r>
              <a:rPr lang="en-US" sz="2000" dirty="0" smtClean="0"/>
              <a:t>Analyze the problem</a:t>
            </a:r>
          </a:p>
          <a:p>
            <a:pPr lvl="1"/>
            <a:r>
              <a:rPr lang="en-US" sz="2000" dirty="0" smtClean="0"/>
              <a:t>Objective, convinced by logic</a:t>
            </a:r>
          </a:p>
          <a:p>
            <a:pPr lvl="1"/>
            <a:r>
              <a:rPr lang="en-US" sz="2000" dirty="0" smtClean="0"/>
              <a:t>Are Direct</a:t>
            </a:r>
          </a:p>
          <a:p>
            <a:pPr lvl="1"/>
            <a:r>
              <a:rPr lang="en-US" sz="2000" dirty="0" smtClean="0"/>
              <a:t>Value Competence</a:t>
            </a:r>
          </a:p>
          <a:p>
            <a:pPr lvl="1"/>
            <a:r>
              <a:rPr lang="en-US" sz="2000" dirty="0" smtClean="0"/>
              <a:t>Decide with their head</a:t>
            </a:r>
          </a:p>
          <a:p>
            <a:pPr lvl="1"/>
            <a:r>
              <a:rPr lang="en-US" sz="2000" dirty="0" smtClean="0"/>
              <a:t>Can be seen as insensitive</a:t>
            </a:r>
          </a:p>
          <a:p>
            <a:pPr lvl="1"/>
            <a:r>
              <a:rPr lang="en-US" sz="2000" dirty="0" smtClean="0"/>
              <a:t>Are good at critiquing</a:t>
            </a:r>
          </a:p>
          <a:p>
            <a:pPr lvl="1"/>
            <a:r>
              <a:rPr lang="en-US" sz="2000" dirty="0" smtClean="0"/>
              <a:t>Usually don’t take things personally</a:t>
            </a:r>
          </a:p>
          <a:p>
            <a:pPr marL="457200" lvl="1" indent="0">
              <a:buNone/>
            </a:pPr>
            <a:endParaRPr lang="en-US" dirty="0" smtClean="0"/>
          </a:p>
          <a:p>
            <a:pPr lvl="1"/>
            <a:endParaRPr lang="en-US" dirty="0"/>
          </a:p>
        </p:txBody>
      </p:sp>
      <p:sp>
        <p:nvSpPr>
          <p:cNvPr id="4" name="Content Placeholder 3"/>
          <p:cNvSpPr>
            <a:spLocks noGrp="1"/>
          </p:cNvSpPr>
          <p:nvPr>
            <p:ph sz="half" idx="2"/>
          </p:nvPr>
        </p:nvSpPr>
        <p:spPr>
          <a:xfrm>
            <a:off x="5216525" y="1726057"/>
            <a:ext cx="3810000" cy="4970466"/>
          </a:xfrm>
        </p:spPr>
        <p:txBody>
          <a:bodyPr/>
          <a:lstStyle/>
          <a:p>
            <a:r>
              <a:rPr lang="en-US" dirty="0" smtClean="0"/>
              <a:t>Feelers</a:t>
            </a:r>
          </a:p>
          <a:p>
            <a:pPr lvl="1"/>
            <a:r>
              <a:rPr lang="en-US" sz="2000" dirty="0" smtClean="0"/>
              <a:t>Gentle Hearted</a:t>
            </a:r>
          </a:p>
          <a:p>
            <a:pPr lvl="1"/>
            <a:r>
              <a:rPr lang="en-US" sz="2000" dirty="0" smtClean="0"/>
              <a:t>Sympathize with your problem</a:t>
            </a:r>
          </a:p>
          <a:p>
            <a:pPr lvl="1"/>
            <a:r>
              <a:rPr lang="en-US" sz="2000" dirty="0" smtClean="0"/>
              <a:t>Subjective and convinced by values</a:t>
            </a:r>
          </a:p>
          <a:p>
            <a:pPr lvl="1"/>
            <a:r>
              <a:rPr lang="en-US" sz="2000" dirty="0" smtClean="0"/>
              <a:t>Tactful</a:t>
            </a:r>
          </a:p>
          <a:p>
            <a:pPr lvl="1"/>
            <a:r>
              <a:rPr lang="en-US" sz="2000" dirty="0" smtClean="0"/>
              <a:t>Decide with their heart</a:t>
            </a:r>
          </a:p>
          <a:p>
            <a:pPr lvl="1"/>
            <a:r>
              <a:rPr lang="en-US" sz="2000" dirty="0" smtClean="0"/>
              <a:t>Value harmony</a:t>
            </a:r>
          </a:p>
          <a:p>
            <a:pPr lvl="1"/>
            <a:r>
              <a:rPr lang="en-US" sz="2000" dirty="0" smtClean="0"/>
              <a:t>Can be seen as overemotional</a:t>
            </a:r>
          </a:p>
          <a:p>
            <a:pPr lvl="1"/>
            <a:r>
              <a:rPr lang="en-US" sz="2000" dirty="0" smtClean="0"/>
              <a:t>Appreciative</a:t>
            </a:r>
          </a:p>
          <a:p>
            <a:pPr lvl="1"/>
            <a:r>
              <a:rPr lang="en-US" sz="2000" dirty="0" smtClean="0"/>
              <a:t>Usually take things personally</a:t>
            </a:r>
          </a:p>
          <a:p>
            <a:pPr lvl="1"/>
            <a:endParaRPr lang="en-US" dirty="0"/>
          </a:p>
        </p:txBody>
      </p:sp>
      <p:sp>
        <p:nvSpPr>
          <p:cNvPr id="5" name="TextBox 4"/>
          <p:cNvSpPr txBox="1"/>
          <p:nvPr/>
        </p:nvSpPr>
        <p:spPr>
          <a:xfrm>
            <a:off x="0" y="6411074"/>
            <a:ext cx="3846861" cy="230832"/>
          </a:xfrm>
          <a:prstGeom prst="rect">
            <a:avLst/>
          </a:prstGeom>
          <a:noFill/>
        </p:spPr>
        <p:txBody>
          <a:bodyPr wrap="square" rtlCol="0">
            <a:spAutoFit/>
          </a:bodyPr>
          <a:lstStyle/>
          <a:p>
            <a:r>
              <a:rPr lang="en-US" sz="900" i="1" dirty="0" smtClean="0"/>
              <a:t>Renee Baron – What Type Am I?</a:t>
            </a:r>
            <a:endParaRPr lang="en-US" sz="900" i="1" dirty="0"/>
          </a:p>
        </p:txBody>
      </p:sp>
    </p:spTree>
    <p:extLst>
      <p:ext uri="{BB962C8B-B14F-4D97-AF65-F5344CB8AC3E}">
        <p14:creationId xmlns:p14="http://schemas.microsoft.com/office/powerpoint/2010/main" val="420846580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791" y="609600"/>
            <a:ext cx="7772400" cy="1143000"/>
          </a:xfrm>
        </p:spPr>
        <p:txBody>
          <a:bodyPr/>
          <a:lstStyle/>
          <a:p>
            <a:r>
              <a:rPr lang="en-US" dirty="0" smtClean="0"/>
              <a:t>Lifestyle Preference</a:t>
            </a:r>
            <a:endParaRPr lang="en-US" dirty="0"/>
          </a:p>
        </p:txBody>
      </p:sp>
      <p:sp>
        <p:nvSpPr>
          <p:cNvPr id="3" name="Content Placeholder 2"/>
          <p:cNvSpPr>
            <a:spLocks noGrp="1"/>
          </p:cNvSpPr>
          <p:nvPr>
            <p:ph sz="half" idx="1"/>
          </p:nvPr>
        </p:nvSpPr>
        <p:spPr/>
        <p:txBody>
          <a:bodyPr/>
          <a:lstStyle/>
          <a:p>
            <a:r>
              <a:rPr lang="en-US" dirty="0" smtClean="0"/>
              <a:t>Judging	</a:t>
            </a:r>
          </a:p>
          <a:p>
            <a:pPr lvl="1"/>
            <a:r>
              <a:rPr lang="en-US" sz="2000" dirty="0" smtClean="0"/>
              <a:t>Seek closure</a:t>
            </a:r>
          </a:p>
          <a:p>
            <a:pPr lvl="1"/>
            <a:r>
              <a:rPr lang="en-US" sz="2000" dirty="0" smtClean="0"/>
              <a:t>Value structure</a:t>
            </a:r>
          </a:p>
          <a:p>
            <a:pPr lvl="1"/>
            <a:r>
              <a:rPr lang="en-US" sz="2000" dirty="0" smtClean="0"/>
              <a:t>Plan ahead</a:t>
            </a:r>
          </a:p>
          <a:p>
            <a:pPr lvl="1"/>
            <a:r>
              <a:rPr lang="en-US" sz="2000" dirty="0" smtClean="0"/>
              <a:t>Like order</a:t>
            </a:r>
          </a:p>
          <a:p>
            <a:pPr lvl="1"/>
            <a:r>
              <a:rPr lang="en-US" sz="2000" dirty="0" smtClean="0"/>
              <a:t>Work now/play later</a:t>
            </a:r>
          </a:p>
          <a:p>
            <a:pPr lvl="1"/>
            <a:r>
              <a:rPr lang="en-US" sz="2000" dirty="0" smtClean="0"/>
              <a:t>Like to complete projects</a:t>
            </a:r>
          </a:p>
          <a:p>
            <a:pPr lvl="1"/>
            <a:r>
              <a:rPr lang="en-US" sz="2000" dirty="0" smtClean="0"/>
              <a:t>Goal oriented</a:t>
            </a:r>
          </a:p>
          <a:p>
            <a:pPr lvl="1"/>
            <a:r>
              <a:rPr lang="en-US" sz="2000" dirty="0" smtClean="0"/>
              <a:t>Like things settled and decided</a:t>
            </a:r>
            <a:endParaRPr lang="en-US" sz="2000" dirty="0"/>
          </a:p>
        </p:txBody>
      </p:sp>
      <p:sp>
        <p:nvSpPr>
          <p:cNvPr id="4" name="Content Placeholder 3"/>
          <p:cNvSpPr>
            <a:spLocks noGrp="1"/>
          </p:cNvSpPr>
          <p:nvPr>
            <p:ph sz="half" idx="2"/>
          </p:nvPr>
        </p:nvSpPr>
        <p:spPr/>
        <p:txBody>
          <a:bodyPr/>
          <a:lstStyle/>
          <a:p>
            <a:r>
              <a:rPr lang="en-US" dirty="0" smtClean="0"/>
              <a:t>Perceiving</a:t>
            </a:r>
          </a:p>
          <a:p>
            <a:pPr lvl="1"/>
            <a:r>
              <a:rPr lang="en-US" sz="2000" dirty="0" smtClean="0"/>
              <a:t>Seek openness</a:t>
            </a:r>
          </a:p>
          <a:p>
            <a:pPr lvl="1"/>
            <a:r>
              <a:rPr lang="en-US" sz="2000" dirty="0" smtClean="0"/>
              <a:t>Value the flow</a:t>
            </a:r>
          </a:p>
          <a:p>
            <a:pPr lvl="1"/>
            <a:r>
              <a:rPr lang="en-US" sz="2000" dirty="0" smtClean="0"/>
              <a:t>Adapt as they go</a:t>
            </a:r>
          </a:p>
          <a:p>
            <a:pPr lvl="1"/>
            <a:r>
              <a:rPr lang="en-US" sz="2000" dirty="0" smtClean="0"/>
              <a:t>Like flexibility</a:t>
            </a:r>
          </a:p>
          <a:p>
            <a:pPr lvl="1"/>
            <a:r>
              <a:rPr lang="en-US" sz="2000" dirty="0" smtClean="0"/>
              <a:t>Play now/work later</a:t>
            </a:r>
          </a:p>
          <a:p>
            <a:pPr lvl="1"/>
            <a:r>
              <a:rPr lang="en-US" sz="2000" dirty="0" smtClean="0"/>
              <a:t>Like to start projects</a:t>
            </a:r>
          </a:p>
          <a:p>
            <a:pPr lvl="1"/>
            <a:r>
              <a:rPr lang="en-US" sz="2000" dirty="0" smtClean="0"/>
              <a:t>Process –oriented</a:t>
            </a:r>
          </a:p>
          <a:p>
            <a:pPr lvl="1"/>
            <a:r>
              <a:rPr lang="en-US" sz="2000" dirty="0" smtClean="0"/>
              <a:t>More easy going</a:t>
            </a:r>
          </a:p>
          <a:p>
            <a:pPr lvl="1"/>
            <a:r>
              <a:rPr lang="en-US" sz="2000" dirty="0" smtClean="0"/>
              <a:t>Like things open and spontaneous</a:t>
            </a:r>
            <a:endParaRPr lang="en-US" sz="2000" dirty="0"/>
          </a:p>
        </p:txBody>
      </p:sp>
      <p:sp>
        <p:nvSpPr>
          <p:cNvPr id="5" name="TextBox 4"/>
          <p:cNvSpPr txBox="1"/>
          <p:nvPr/>
        </p:nvSpPr>
        <p:spPr>
          <a:xfrm>
            <a:off x="0" y="6411074"/>
            <a:ext cx="3846861" cy="230832"/>
          </a:xfrm>
          <a:prstGeom prst="rect">
            <a:avLst/>
          </a:prstGeom>
          <a:noFill/>
        </p:spPr>
        <p:txBody>
          <a:bodyPr wrap="square" rtlCol="0">
            <a:spAutoFit/>
          </a:bodyPr>
          <a:lstStyle/>
          <a:p>
            <a:r>
              <a:rPr lang="en-US" sz="900" i="1" dirty="0" smtClean="0"/>
              <a:t>Renee Baron – What Type Am I?</a:t>
            </a:r>
            <a:endParaRPr lang="en-US" sz="900" i="1" dirty="0"/>
          </a:p>
        </p:txBody>
      </p:sp>
    </p:spTree>
    <p:extLst>
      <p:ext uri="{BB962C8B-B14F-4D97-AF65-F5344CB8AC3E}">
        <p14:creationId xmlns:p14="http://schemas.microsoft.com/office/powerpoint/2010/main" val="287093482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&amp; Temperament</a:t>
            </a:r>
            <a:endParaRPr lang="en-US" dirty="0"/>
          </a:p>
        </p:txBody>
      </p:sp>
      <p:sp>
        <p:nvSpPr>
          <p:cNvPr id="3" name="Content Placeholder 2"/>
          <p:cNvSpPr>
            <a:spLocks noGrp="1"/>
          </p:cNvSpPr>
          <p:nvPr>
            <p:ph idx="1"/>
          </p:nvPr>
        </p:nvSpPr>
        <p:spPr/>
        <p:txBody>
          <a:bodyPr/>
          <a:lstStyle/>
          <a:p>
            <a:r>
              <a:rPr lang="en-US" dirty="0" smtClean="0"/>
              <a:t>There are 16 possible types:</a:t>
            </a:r>
          </a:p>
          <a:p>
            <a:pPr lvl="1"/>
            <a:r>
              <a:rPr lang="en-US" sz="2000" dirty="0" smtClean="0"/>
              <a:t>E</a:t>
            </a:r>
            <a:r>
              <a:rPr lang="en-US" sz="2000" u="sng" dirty="0" smtClean="0"/>
              <a:t>S</a:t>
            </a:r>
            <a:r>
              <a:rPr lang="en-US" sz="2000" dirty="0" smtClean="0"/>
              <a:t>T</a:t>
            </a:r>
            <a:r>
              <a:rPr lang="en-US" sz="2000" u="sng" dirty="0" smtClean="0"/>
              <a:t>J</a:t>
            </a:r>
            <a:r>
              <a:rPr lang="en-US" sz="2000" dirty="0" smtClean="0"/>
              <a:t>, E</a:t>
            </a:r>
            <a:r>
              <a:rPr lang="en-US" sz="2000" u="sng" dirty="0" smtClean="0"/>
              <a:t>S</a:t>
            </a:r>
            <a:r>
              <a:rPr lang="en-US" sz="2000" dirty="0" smtClean="0"/>
              <a:t>F</a:t>
            </a:r>
            <a:r>
              <a:rPr lang="en-US" sz="2000" u="sng" dirty="0" smtClean="0"/>
              <a:t>J</a:t>
            </a:r>
            <a:r>
              <a:rPr lang="en-US" sz="2000" dirty="0" smtClean="0"/>
              <a:t>, I</a:t>
            </a:r>
            <a:r>
              <a:rPr lang="en-US" sz="2000" u="sng" dirty="0" smtClean="0"/>
              <a:t>S</a:t>
            </a:r>
            <a:r>
              <a:rPr lang="en-US" sz="2000" dirty="0" smtClean="0"/>
              <a:t>T</a:t>
            </a:r>
            <a:r>
              <a:rPr lang="en-US" sz="2000" u="sng" dirty="0" smtClean="0"/>
              <a:t>J</a:t>
            </a:r>
            <a:r>
              <a:rPr lang="en-US" sz="2000" dirty="0" smtClean="0"/>
              <a:t>, I</a:t>
            </a:r>
            <a:r>
              <a:rPr lang="en-US" sz="2000" u="sng" dirty="0" smtClean="0"/>
              <a:t>S</a:t>
            </a:r>
            <a:r>
              <a:rPr lang="en-US" sz="2000" dirty="0" smtClean="0"/>
              <a:t>F</a:t>
            </a:r>
            <a:r>
              <a:rPr lang="en-US" sz="2000" u="sng" dirty="0" smtClean="0"/>
              <a:t>J</a:t>
            </a:r>
            <a:r>
              <a:rPr lang="en-US" sz="2000" dirty="0" smtClean="0"/>
              <a:t> </a:t>
            </a:r>
            <a:endParaRPr lang="en-US" sz="2000" u="sng" dirty="0" smtClean="0"/>
          </a:p>
          <a:p>
            <a:pPr lvl="1"/>
            <a:r>
              <a:rPr lang="en-US" sz="2000" dirty="0" smtClean="0"/>
              <a:t>E</a:t>
            </a:r>
            <a:r>
              <a:rPr lang="en-US" sz="2000" u="sng" dirty="0" smtClean="0"/>
              <a:t>S</a:t>
            </a:r>
            <a:r>
              <a:rPr lang="en-US" sz="2000" dirty="0" smtClean="0"/>
              <a:t>T</a:t>
            </a:r>
            <a:r>
              <a:rPr lang="en-US" sz="2000" u="sng" dirty="0" smtClean="0"/>
              <a:t>P</a:t>
            </a:r>
            <a:r>
              <a:rPr lang="en-US" sz="2000" dirty="0" smtClean="0"/>
              <a:t>, E</a:t>
            </a:r>
            <a:r>
              <a:rPr lang="en-US" sz="2000" u="sng" dirty="0" smtClean="0"/>
              <a:t>S</a:t>
            </a:r>
            <a:r>
              <a:rPr lang="en-US" sz="2000" dirty="0" smtClean="0"/>
              <a:t>F</a:t>
            </a:r>
            <a:r>
              <a:rPr lang="en-US" sz="2000" u="sng" dirty="0" smtClean="0"/>
              <a:t>P</a:t>
            </a:r>
            <a:r>
              <a:rPr lang="en-US" sz="2000" dirty="0" smtClean="0"/>
              <a:t>,</a:t>
            </a:r>
            <a:r>
              <a:rPr lang="en-US" sz="2000" dirty="0"/>
              <a:t> </a:t>
            </a:r>
            <a:r>
              <a:rPr lang="en-US" sz="2000" dirty="0" smtClean="0"/>
              <a:t>I</a:t>
            </a:r>
            <a:r>
              <a:rPr lang="en-US" sz="2000" u="sng" dirty="0" smtClean="0"/>
              <a:t>S</a:t>
            </a:r>
            <a:r>
              <a:rPr lang="en-US" sz="2000" dirty="0" smtClean="0"/>
              <a:t>T</a:t>
            </a:r>
            <a:r>
              <a:rPr lang="en-US" sz="2000" u="sng" dirty="0" smtClean="0"/>
              <a:t>P</a:t>
            </a:r>
            <a:r>
              <a:rPr lang="en-US" sz="2000" dirty="0" smtClean="0"/>
              <a:t>, I</a:t>
            </a:r>
            <a:r>
              <a:rPr lang="en-US" sz="2000" u="sng" dirty="0" smtClean="0"/>
              <a:t>S</a:t>
            </a:r>
            <a:r>
              <a:rPr lang="en-US" sz="2000" dirty="0" smtClean="0"/>
              <a:t>F</a:t>
            </a:r>
            <a:r>
              <a:rPr lang="en-US" sz="2000" u="sng" dirty="0" smtClean="0"/>
              <a:t>P</a:t>
            </a:r>
          </a:p>
          <a:p>
            <a:pPr lvl="1"/>
            <a:r>
              <a:rPr lang="en-US" sz="2000" dirty="0" smtClean="0"/>
              <a:t>E</a:t>
            </a:r>
            <a:r>
              <a:rPr lang="en-US" sz="2000" u="sng" dirty="0" smtClean="0"/>
              <a:t>NT</a:t>
            </a:r>
            <a:r>
              <a:rPr lang="en-US" sz="2000" dirty="0" smtClean="0"/>
              <a:t>J, E</a:t>
            </a:r>
            <a:r>
              <a:rPr lang="en-US" sz="2000" u="sng" dirty="0" smtClean="0"/>
              <a:t>NT</a:t>
            </a:r>
            <a:r>
              <a:rPr lang="en-US" sz="2000" dirty="0" smtClean="0"/>
              <a:t>P, I</a:t>
            </a:r>
            <a:r>
              <a:rPr lang="en-US" sz="2000" u="sng" dirty="0" smtClean="0"/>
              <a:t>NT</a:t>
            </a:r>
            <a:r>
              <a:rPr lang="en-US" sz="2000" dirty="0" smtClean="0"/>
              <a:t>J, I</a:t>
            </a:r>
            <a:r>
              <a:rPr lang="en-US" sz="2000" u="sng" dirty="0" smtClean="0"/>
              <a:t>NT</a:t>
            </a:r>
            <a:r>
              <a:rPr lang="en-US" sz="2000" dirty="0" smtClean="0"/>
              <a:t>P</a:t>
            </a:r>
          </a:p>
          <a:p>
            <a:pPr lvl="1"/>
            <a:r>
              <a:rPr lang="en-US" sz="2000" dirty="0" smtClean="0"/>
              <a:t>E</a:t>
            </a:r>
            <a:r>
              <a:rPr lang="en-US" sz="2000" u="sng" dirty="0" smtClean="0"/>
              <a:t>NF</a:t>
            </a:r>
            <a:r>
              <a:rPr lang="en-US" sz="2000" dirty="0" smtClean="0"/>
              <a:t>J, E</a:t>
            </a:r>
            <a:r>
              <a:rPr lang="en-US" sz="2000" u="sng" dirty="0" smtClean="0"/>
              <a:t>NF</a:t>
            </a:r>
            <a:r>
              <a:rPr lang="en-US" sz="2000" dirty="0" smtClean="0"/>
              <a:t>P, I</a:t>
            </a:r>
            <a:r>
              <a:rPr lang="en-US" sz="2000" u="sng" dirty="0" smtClean="0"/>
              <a:t>NF</a:t>
            </a:r>
            <a:r>
              <a:rPr lang="en-US" sz="2000" dirty="0" smtClean="0"/>
              <a:t>J, I</a:t>
            </a:r>
            <a:r>
              <a:rPr lang="en-US" sz="2000" u="sng" dirty="0" smtClean="0"/>
              <a:t>NF</a:t>
            </a:r>
            <a:r>
              <a:rPr lang="en-US" sz="2000" dirty="0" smtClean="0"/>
              <a:t>P</a:t>
            </a:r>
          </a:p>
          <a:p>
            <a:r>
              <a:rPr lang="en-US" dirty="0" smtClean="0"/>
              <a:t>Temperament:</a:t>
            </a:r>
          </a:p>
          <a:p>
            <a:pPr lvl="1"/>
            <a:r>
              <a:rPr lang="en-US" sz="2000" dirty="0" smtClean="0"/>
              <a:t>Duty Seekers – SJ’s</a:t>
            </a:r>
          </a:p>
          <a:p>
            <a:pPr lvl="1"/>
            <a:r>
              <a:rPr lang="en-US" sz="2000" dirty="0" smtClean="0"/>
              <a:t>Knowledge Seekers – NT’s</a:t>
            </a:r>
          </a:p>
          <a:p>
            <a:pPr lvl="1"/>
            <a:r>
              <a:rPr lang="en-US" sz="2000" dirty="0" smtClean="0"/>
              <a:t>Action Seekers – SP’s</a:t>
            </a:r>
          </a:p>
          <a:p>
            <a:pPr lvl="1"/>
            <a:r>
              <a:rPr lang="en-US" sz="2000" dirty="0" smtClean="0"/>
              <a:t>Ideal Seekers – NF’s</a:t>
            </a:r>
            <a:endParaRPr lang="en-US" sz="2000" dirty="0"/>
          </a:p>
          <a:p>
            <a:endParaRPr lang="en-US" dirty="0" smtClean="0"/>
          </a:p>
        </p:txBody>
      </p:sp>
      <p:sp>
        <p:nvSpPr>
          <p:cNvPr id="4" name="TextBox 3"/>
          <p:cNvSpPr txBox="1"/>
          <p:nvPr/>
        </p:nvSpPr>
        <p:spPr>
          <a:xfrm>
            <a:off x="5462049" y="3341156"/>
            <a:ext cx="3390661" cy="1323439"/>
          </a:xfrm>
          <a:prstGeom prst="rect">
            <a:avLst/>
          </a:prstGeom>
          <a:noFill/>
          <a:ln w="38100" cmpd="sng">
            <a:solidFill>
              <a:srgbClr val="FF0000"/>
            </a:solidFill>
          </a:ln>
        </p:spPr>
        <p:txBody>
          <a:bodyPr wrap="square" rtlCol="0">
            <a:spAutoFit/>
          </a:bodyPr>
          <a:lstStyle/>
          <a:p>
            <a:pPr lvl="1"/>
            <a:r>
              <a:rPr lang="en-US" sz="2000" dirty="0"/>
              <a:t>Extrovert and Introvert</a:t>
            </a:r>
          </a:p>
          <a:p>
            <a:pPr lvl="1"/>
            <a:r>
              <a:rPr lang="en-US" sz="2000" dirty="0"/>
              <a:t>Sensitive and Intuitive</a:t>
            </a:r>
          </a:p>
          <a:p>
            <a:pPr lvl="1"/>
            <a:r>
              <a:rPr lang="en-US" sz="2000" dirty="0"/>
              <a:t>Thinking and Feeling</a:t>
            </a:r>
          </a:p>
          <a:p>
            <a:pPr lvl="1"/>
            <a:r>
              <a:rPr lang="en-US" sz="2000" dirty="0"/>
              <a:t>Judging and Perceiving</a:t>
            </a:r>
          </a:p>
        </p:txBody>
      </p:sp>
      <p:sp>
        <p:nvSpPr>
          <p:cNvPr id="6" name="TextBox 5"/>
          <p:cNvSpPr txBox="1"/>
          <p:nvPr/>
        </p:nvSpPr>
        <p:spPr>
          <a:xfrm>
            <a:off x="0" y="6411074"/>
            <a:ext cx="3846861" cy="230832"/>
          </a:xfrm>
          <a:prstGeom prst="rect">
            <a:avLst/>
          </a:prstGeom>
          <a:noFill/>
        </p:spPr>
        <p:txBody>
          <a:bodyPr wrap="square" rtlCol="0">
            <a:spAutoFit/>
          </a:bodyPr>
          <a:lstStyle/>
          <a:p>
            <a:r>
              <a:rPr lang="en-US" sz="900" i="1" dirty="0" smtClean="0"/>
              <a:t>Renee Baron – What Type Am I?</a:t>
            </a:r>
            <a:endParaRPr lang="en-US" sz="900" i="1" dirty="0"/>
          </a:p>
        </p:txBody>
      </p:sp>
    </p:spTree>
    <p:extLst>
      <p:ext uri="{BB962C8B-B14F-4D97-AF65-F5344CB8AC3E}">
        <p14:creationId xmlns:p14="http://schemas.microsoft.com/office/powerpoint/2010/main" val="147587306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Occupations:</a:t>
            </a:r>
            <a:endParaRPr lang="en-US" dirty="0"/>
          </a:p>
        </p:txBody>
      </p:sp>
      <p:sp>
        <p:nvSpPr>
          <p:cNvPr id="3" name="Content Placeholder 2"/>
          <p:cNvSpPr>
            <a:spLocks noGrp="1"/>
          </p:cNvSpPr>
          <p:nvPr>
            <p:ph sz="half" idx="1"/>
          </p:nvPr>
        </p:nvSpPr>
        <p:spPr>
          <a:xfrm>
            <a:off x="2009737" y="1981200"/>
            <a:ext cx="6004555" cy="4114800"/>
          </a:xfrm>
        </p:spPr>
        <p:txBody>
          <a:bodyPr/>
          <a:lstStyle/>
          <a:p>
            <a:r>
              <a:rPr lang="en-US" sz="2400" dirty="0" smtClean="0"/>
              <a:t>Farmer - ISTP, ESTP</a:t>
            </a:r>
          </a:p>
          <a:p>
            <a:r>
              <a:rPr lang="en-US" sz="2400" dirty="0" smtClean="0"/>
              <a:t>Nurse -  ISFP, ESFP</a:t>
            </a:r>
          </a:p>
          <a:p>
            <a:r>
              <a:rPr lang="en-US" sz="2400" dirty="0" smtClean="0"/>
              <a:t>Financial Planner – ENTP, ENTJ</a:t>
            </a:r>
          </a:p>
          <a:p>
            <a:r>
              <a:rPr lang="en-US" sz="2400" dirty="0" smtClean="0"/>
              <a:t>Bookkeeper – IDFJ</a:t>
            </a:r>
          </a:p>
          <a:p>
            <a:r>
              <a:rPr lang="en-US" sz="2400" dirty="0" smtClean="0"/>
              <a:t>Accountant – ISTJ</a:t>
            </a:r>
          </a:p>
          <a:p>
            <a:r>
              <a:rPr lang="en-US" sz="2400" dirty="0" smtClean="0"/>
              <a:t>Supervisor – ESTJ</a:t>
            </a:r>
          </a:p>
          <a:p>
            <a:r>
              <a:rPr lang="en-US" sz="2400" dirty="0" smtClean="0"/>
              <a:t>Mechanic - ESTJ</a:t>
            </a:r>
          </a:p>
          <a:p>
            <a:endParaRPr lang="en-US" dirty="0" smtClean="0"/>
          </a:p>
          <a:p>
            <a:pPr marL="0" indent="0">
              <a:buNone/>
            </a:pPr>
            <a:endParaRPr lang="en-US" dirty="0" smtClean="0"/>
          </a:p>
          <a:p>
            <a:endParaRPr lang="en-US" dirty="0"/>
          </a:p>
        </p:txBody>
      </p:sp>
      <p:sp>
        <p:nvSpPr>
          <p:cNvPr id="5" name="TextBox 4"/>
          <p:cNvSpPr txBox="1"/>
          <p:nvPr/>
        </p:nvSpPr>
        <p:spPr>
          <a:xfrm>
            <a:off x="5462049" y="4664595"/>
            <a:ext cx="3390661" cy="1323439"/>
          </a:xfrm>
          <a:prstGeom prst="rect">
            <a:avLst/>
          </a:prstGeom>
          <a:noFill/>
          <a:ln w="38100" cmpd="sng">
            <a:solidFill>
              <a:srgbClr val="FF0000"/>
            </a:solidFill>
          </a:ln>
        </p:spPr>
        <p:txBody>
          <a:bodyPr wrap="square" rtlCol="0">
            <a:spAutoFit/>
          </a:bodyPr>
          <a:lstStyle/>
          <a:p>
            <a:pPr lvl="1"/>
            <a:r>
              <a:rPr lang="en-US" sz="2000" dirty="0"/>
              <a:t>Extrovert and Introvert</a:t>
            </a:r>
          </a:p>
          <a:p>
            <a:pPr lvl="1"/>
            <a:r>
              <a:rPr lang="en-US" sz="2000" dirty="0"/>
              <a:t>Sensitive and Intuitive</a:t>
            </a:r>
          </a:p>
          <a:p>
            <a:pPr lvl="1"/>
            <a:r>
              <a:rPr lang="en-US" sz="2000" dirty="0"/>
              <a:t>Thinking and Feeling</a:t>
            </a:r>
          </a:p>
          <a:p>
            <a:pPr lvl="1"/>
            <a:r>
              <a:rPr lang="en-US" sz="2000" dirty="0"/>
              <a:t>Judging and Perceiving</a:t>
            </a:r>
          </a:p>
        </p:txBody>
      </p:sp>
      <p:sp>
        <p:nvSpPr>
          <p:cNvPr id="6" name="TextBox 5"/>
          <p:cNvSpPr txBox="1"/>
          <p:nvPr/>
        </p:nvSpPr>
        <p:spPr>
          <a:xfrm>
            <a:off x="0" y="6411074"/>
            <a:ext cx="3846861" cy="230832"/>
          </a:xfrm>
          <a:prstGeom prst="rect">
            <a:avLst/>
          </a:prstGeom>
          <a:noFill/>
        </p:spPr>
        <p:txBody>
          <a:bodyPr wrap="square" rtlCol="0">
            <a:spAutoFit/>
          </a:bodyPr>
          <a:lstStyle/>
          <a:p>
            <a:r>
              <a:rPr lang="en-US" sz="900" i="1" dirty="0" smtClean="0"/>
              <a:t>Renee Baron – What Type Am I?</a:t>
            </a:r>
            <a:endParaRPr lang="en-US" sz="900" i="1" dirty="0"/>
          </a:p>
        </p:txBody>
      </p:sp>
    </p:spTree>
    <p:extLst>
      <p:ext uri="{BB962C8B-B14F-4D97-AF65-F5344CB8AC3E}">
        <p14:creationId xmlns:p14="http://schemas.microsoft.com/office/powerpoint/2010/main" val="217553295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978984" cy="1143000"/>
          </a:xfrm>
        </p:spPr>
        <p:txBody>
          <a:bodyPr>
            <a:normAutofit fontScale="90000"/>
          </a:bodyPr>
          <a:lstStyle/>
          <a:p>
            <a:r>
              <a:rPr lang="en-US" dirty="0" smtClean="0"/>
              <a:t>Key Concepts for Healthy Communication</a:t>
            </a:r>
            <a:br>
              <a:rPr lang="en-US" dirty="0" smtClean="0"/>
            </a:br>
            <a:endParaRPr lang="en-US" dirty="0"/>
          </a:p>
        </p:txBody>
      </p:sp>
      <p:sp>
        <p:nvSpPr>
          <p:cNvPr id="3" name="Content Placeholder 2"/>
          <p:cNvSpPr>
            <a:spLocks noGrp="1"/>
          </p:cNvSpPr>
          <p:nvPr>
            <p:ph idx="1"/>
          </p:nvPr>
        </p:nvSpPr>
        <p:spPr/>
        <p:txBody>
          <a:bodyPr/>
          <a:lstStyle/>
          <a:p>
            <a:r>
              <a:rPr lang="en-US" sz="2400" dirty="0" smtClean="0"/>
              <a:t>Frequent – set a date or series of dates</a:t>
            </a:r>
          </a:p>
          <a:p>
            <a:r>
              <a:rPr lang="en-US" sz="2400" dirty="0" smtClean="0"/>
              <a:t>Face-to-face – actual meeting</a:t>
            </a:r>
          </a:p>
          <a:p>
            <a:r>
              <a:rPr lang="en-US" sz="2400" dirty="0" smtClean="0"/>
              <a:t>Ongoing – early and often</a:t>
            </a:r>
          </a:p>
          <a:p>
            <a:r>
              <a:rPr lang="en-US" sz="2400" dirty="0" smtClean="0"/>
              <a:t>Participation at many levels – ask the younger generations, may not be appropriate for them to participate in meetings</a:t>
            </a:r>
          </a:p>
          <a:p>
            <a:r>
              <a:rPr lang="en-US" sz="2400" dirty="0" smtClean="0"/>
              <a:t>Explicit – only you know what you are thinking, express your thoughts and feelings clearly</a:t>
            </a:r>
          </a:p>
          <a:p>
            <a:r>
              <a:rPr lang="en-US" sz="2400" dirty="0" smtClean="0"/>
              <a:t>Concrete – record decisions on paper, and set time for vote for agreement (if appropriate)</a:t>
            </a:r>
          </a:p>
        </p:txBody>
      </p:sp>
    </p:spTree>
    <p:extLst>
      <p:ext uri="{BB962C8B-B14F-4D97-AF65-F5344CB8AC3E}">
        <p14:creationId xmlns:p14="http://schemas.microsoft.com/office/powerpoint/2010/main" val="138856432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Individual</a:t>
            </a:r>
          </a:p>
          <a:p>
            <a:r>
              <a:rPr lang="en-US" dirty="0" smtClean="0"/>
              <a:t>Farm</a:t>
            </a:r>
          </a:p>
          <a:p>
            <a:r>
              <a:rPr lang="en-US" dirty="0" smtClean="0"/>
              <a:t>Family</a:t>
            </a:r>
          </a:p>
          <a:p>
            <a:endParaRPr lang="en-US" dirty="0"/>
          </a:p>
          <a:p>
            <a:r>
              <a:rPr lang="en-US" dirty="0" smtClean="0"/>
              <a:t>Why are these your goals</a:t>
            </a:r>
          </a:p>
          <a:p>
            <a:r>
              <a:rPr lang="en-US" dirty="0" smtClean="0"/>
              <a:t>Listen to those of others</a:t>
            </a:r>
          </a:p>
          <a:p>
            <a:r>
              <a:rPr lang="en-US" dirty="0" smtClean="0"/>
              <a:t>Helps you advocate </a:t>
            </a:r>
            <a:endParaRPr lang="en-US" dirty="0"/>
          </a:p>
        </p:txBody>
      </p:sp>
    </p:spTree>
    <p:extLst>
      <p:ext uri="{BB962C8B-B14F-4D97-AF65-F5344CB8AC3E}">
        <p14:creationId xmlns:p14="http://schemas.microsoft.com/office/powerpoint/2010/main" val="390574727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uise.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146" y="1739899"/>
            <a:ext cx="4851959" cy="3968423"/>
          </a:xfrm>
          <a:prstGeom prst="rect">
            <a:avLst/>
          </a:prstGeom>
        </p:spPr>
      </p:pic>
      <p:sp>
        <p:nvSpPr>
          <p:cNvPr id="3" name="TextBox 2"/>
          <p:cNvSpPr txBox="1"/>
          <p:nvPr/>
        </p:nvSpPr>
        <p:spPr>
          <a:xfrm>
            <a:off x="0" y="6411074"/>
            <a:ext cx="3846861" cy="230832"/>
          </a:xfrm>
          <a:prstGeom prst="rect">
            <a:avLst/>
          </a:prstGeom>
          <a:noFill/>
        </p:spPr>
        <p:txBody>
          <a:bodyPr wrap="square" rtlCol="0">
            <a:spAutoFit/>
          </a:bodyPr>
          <a:lstStyle/>
          <a:p>
            <a:r>
              <a:rPr lang="en-US" sz="900" i="1" dirty="0" smtClean="0"/>
              <a:t>Renee Baron – What Type Am I?</a:t>
            </a:r>
            <a:endParaRPr lang="en-US" sz="900" i="1" dirty="0"/>
          </a:p>
        </p:txBody>
      </p:sp>
    </p:spTree>
    <p:extLst>
      <p:ext uri="{BB962C8B-B14F-4D97-AF65-F5344CB8AC3E}">
        <p14:creationId xmlns:p14="http://schemas.microsoft.com/office/powerpoint/2010/main" val="379387949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Family Meetings</a:t>
            </a:r>
            <a:endParaRPr lang="en-US" dirty="0"/>
          </a:p>
        </p:txBody>
      </p:sp>
      <p:sp>
        <p:nvSpPr>
          <p:cNvPr id="3" name="Content Placeholder 2"/>
          <p:cNvSpPr>
            <a:spLocks noGrp="1"/>
          </p:cNvSpPr>
          <p:nvPr>
            <p:ph idx="1"/>
          </p:nvPr>
        </p:nvSpPr>
        <p:spPr>
          <a:xfrm>
            <a:off x="1254125" y="1981199"/>
            <a:ext cx="7772400" cy="4540835"/>
          </a:xfrm>
        </p:spPr>
        <p:txBody>
          <a:bodyPr>
            <a:noAutofit/>
          </a:bodyPr>
          <a:lstStyle/>
          <a:p>
            <a:r>
              <a:rPr lang="en-US" sz="2400" dirty="0" smtClean="0"/>
              <a:t>No surprises – frame the meeting in the right light</a:t>
            </a:r>
          </a:p>
          <a:p>
            <a:r>
              <a:rPr lang="en-US" sz="2400" dirty="0" smtClean="0"/>
              <a:t>Invite all those involved</a:t>
            </a:r>
          </a:p>
          <a:p>
            <a:pPr lvl="1"/>
            <a:r>
              <a:rPr lang="en-US" sz="2000" dirty="0" smtClean="0"/>
              <a:t>Get babysitter if necessary </a:t>
            </a:r>
          </a:p>
          <a:p>
            <a:r>
              <a:rPr lang="en-US" sz="2400" dirty="0" smtClean="0"/>
              <a:t>Invite a facilitator </a:t>
            </a:r>
            <a:r>
              <a:rPr lang="en-US" sz="2000" dirty="0" smtClean="0"/>
              <a:t>(to help with ground rules and conflict)</a:t>
            </a:r>
          </a:p>
          <a:p>
            <a:r>
              <a:rPr lang="en-US" sz="2400" dirty="0" smtClean="0"/>
              <a:t>Set ground rules</a:t>
            </a:r>
          </a:p>
          <a:p>
            <a:pPr lvl="1"/>
            <a:r>
              <a:rPr lang="en-US" sz="2000" dirty="0" smtClean="0"/>
              <a:t>Respect each other’s views, show-up, no put-downs, no one person dominates, follow-through on homework, etc.</a:t>
            </a:r>
          </a:p>
          <a:p>
            <a:r>
              <a:rPr lang="en-US" sz="2400" dirty="0" smtClean="0"/>
              <a:t>Address issues of conflict</a:t>
            </a:r>
          </a:p>
          <a:p>
            <a:r>
              <a:rPr lang="en-US" sz="2400" dirty="0" smtClean="0"/>
              <a:t>Take notes</a:t>
            </a:r>
          </a:p>
          <a:p>
            <a:r>
              <a:rPr lang="en-US" sz="2400" dirty="0" smtClean="0"/>
              <a:t>Plan the next meeting</a:t>
            </a:r>
            <a:endParaRPr lang="en-US" sz="2400" dirty="0"/>
          </a:p>
        </p:txBody>
      </p:sp>
    </p:spTree>
    <p:extLst>
      <p:ext uri="{BB962C8B-B14F-4D97-AF65-F5344CB8AC3E}">
        <p14:creationId xmlns:p14="http://schemas.microsoft.com/office/powerpoint/2010/main" val="174644417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Resources:</a:t>
            </a:r>
            <a:br>
              <a:rPr lang="en-US" dirty="0" smtClean="0"/>
            </a:br>
            <a:endParaRPr lang="en-US" dirty="0"/>
          </a:p>
        </p:txBody>
      </p:sp>
      <p:sp>
        <p:nvSpPr>
          <p:cNvPr id="4" name="Content Placeholder 3"/>
          <p:cNvSpPr>
            <a:spLocks noGrp="1"/>
          </p:cNvSpPr>
          <p:nvPr>
            <p:ph idx="1"/>
          </p:nvPr>
        </p:nvSpPr>
        <p:spPr/>
        <p:txBody>
          <a:bodyPr/>
          <a:lstStyle/>
          <a:p>
            <a:r>
              <a:rPr lang="en-US" sz="2000" dirty="0" smtClean="0"/>
              <a:t>Inspired Questions – App – David </a:t>
            </a:r>
            <a:r>
              <a:rPr lang="en-US" sz="2000" dirty="0" err="1" smtClean="0"/>
              <a:t>Specht</a:t>
            </a:r>
            <a:endParaRPr lang="en-US" sz="2000" dirty="0" smtClean="0"/>
          </a:p>
          <a:p>
            <a:r>
              <a:rPr lang="en-US" sz="2000" dirty="0" smtClean="0"/>
              <a:t>The Farm Whisperer – David </a:t>
            </a:r>
            <a:r>
              <a:rPr lang="en-US" sz="2000" dirty="0" err="1" smtClean="0"/>
              <a:t>Specht</a:t>
            </a:r>
            <a:endParaRPr lang="en-US" sz="2000" dirty="0" smtClean="0"/>
          </a:p>
          <a:p>
            <a:r>
              <a:rPr lang="en-US" sz="2000" dirty="0" smtClean="0"/>
              <a:t>What Type Am I? discover who You Really Are – Renee Baron</a:t>
            </a:r>
          </a:p>
          <a:p>
            <a:r>
              <a:rPr lang="en-US" sz="2000" dirty="0" smtClean="0"/>
              <a:t>Ag Risk and Farm Management Library – </a:t>
            </a:r>
            <a:r>
              <a:rPr lang="en-US" sz="2000" dirty="0" smtClean="0">
                <a:hlinkClick r:id="rId2"/>
              </a:rPr>
              <a:t>www.agrisk.umn.edu</a:t>
            </a:r>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212014417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815" y="615080"/>
            <a:ext cx="6115479" cy="1143000"/>
          </a:xfrm>
        </p:spPr>
        <p:txBody>
          <a:bodyPr/>
          <a:lstStyle/>
          <a:p>
            <a:r>
              <a:rPr lang="en-US" sz="3200" dirty="0" smtClean="0"/>
              <a:t>Exercise</a:t>
            </a:r>
            <a:br>
              <a:rPr lang="en-US" sz="3200" dirty="0" smtClean="0"/>
            </a:br>
            <a:r>
              <a:rPr lang="en-US" sz="3200" dirty="0"/>
              <a:t/>
            </a:r>
            <a:br>
              <a:rPr lang="en-US" sz="3200" dirty="0"/>
            </a:br>
            <a:r>
              <a:rPr lang="en-US" sz="3200" dirty="0" smtClean="0"/>
              <a:t>Getting the Conversation Started</a:t>
            </a:r>
            <a:endParaRPr lang="en-US" sz="3200" dirty="0"/>
          </a:p>
        </p:txBody>
      </p:sp>
      <p:sp>
        <p:nvSpPr>
          <p:cNvPr id="3" name="Rectangle 2"/>
          <p:cNvSpPr/>
          <p:nvPr/>
        </p:nvSpPr>
        <p:spPr>
          <a:xfrm>
            <a:off x="1405584" y="2319734"/>
            <a:ext cx="7311501" cy="2308324"/>
          </a:xfrm>
          <a:prstGeom prst="rect">
            <a:avLst/>
          </a:prstGeom>
        </p:spPr>
        <p:txBody>
          <a:bodyPr wrap="square">
            <a:spAutoFit/>
          </a:bodyPr>
          <a:lstStyle/>
          <a:p>
            <a:pPr algn="ctr"/>
            <a:r>
              <a:rPr lang="en-US" sz="2400" dirty="0"/>
              <a:t>"My favorite job on the farm is:” </a:t>
            </a:r>
            <a:endParaRPr lang="en-US" sz="2400" dirty="0" smtClean="0"/>
          </a:p>
          <a:p>
            <a:pPr algn="ctr"/>
            <a:endParaRPr lang="en-US" sz="2400" dirty="0"/>
          </a:p>
          <a:p>
            <a:pPr algn="ctr"/>
            <a:r>
              <a:rPr lang="en-US" sz="2400" dirty="0" smtClean="0"/>
              <a:t>“My role </a:t>
            </a:r>
            <a:r>
              <a:rPr lang="en-US" sz="2400" dirty="0"/>
              <a:t>going forward is:"</a:t>
            </a:r>
          </a:p>
          <a:p>
            <a:pPr algn="ctr"/>
            <a:endParaRPr lang="en-US" sz="2400" dirty="0"/>
          </a:p>
          <a:p>
            <a:pPr algn="ctr"/>
            <a:r>
              <a:rPr lang="en-US" sz="2400" dirty="0" smtClean="0"/>
              <a:t>All participants are encouraged to write </a:t>
            </a:r>
            <a:r>
              <a:rPr lang="en-US" sz="2400" dirty="0"/>
              <a:t>down questions to be answered </a:t>
            </a:r>
            <a:r>
              <a:rPr lang="en-US" sz="2400" dirty="0" smtClean="0"/>
              <a:t>throughout the workshop.</a:t>
            </a:r>
            <a:endParaRPr lang="en-US" sz="2400" dirty="0"/>
          </a:p>
        </p:txBody>
      </p:sp>
    </p:spTree>
    <p:extLst>
      <p:ext uri="{BB962C8B-B14F-4D97-AF65-F5344CB8AC3E}">
        <p14:creationId xmlns:p14="http://schemas.microsoft.com/office/powerpoint/2010/main" val="201964480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Farm Succession</a:t>
            </a:r>
            <a:endParaRPr lang="en-US" dirty="0"/>
          </a:p>
        </p:txBody>
      </p:sp>
      <p:sp>
        <p:nvSpPr>
          <p:cNvPr id="3" name="Content Placeholder 2"/>
          <p:cNvSpPr>
            <a:spLocks noGrp="1"/>
          </p:cNvSpPr>
          <p:nvPr>
            <p:ph idx="1"/>
          </p:nvPr>
        </p:nvSpPr>
        <p:spPr>
          <a:xfrm>
            <a:off x="1254125" y="1981200"/>
            <a:ext cx="6279310" cy="4114800"/>
          </a:xfrm>
        </p:spPr>
        <p:txBody>
          <a:bodyPr/>
          <a:lstStyle/>
          <a:p>
            <a:r>
              <a:rPr lang="en-US" dirty="0" smtClean="0"/>
              <a:t>Profitability</a:t>
            </a:r>
          </a:p>
          <a:p>
            <a:r>
              <a:rPr lang="en-US" dirty="0" smtClean="0"/>
              <a:t>Heritage</a:t>
            </a:r>
          </a:p>
          <a:p>
            <a:r>
              <a:rPr lang="en-US" dirty="0" smtClean="0"/>
              <a:t>Conflict</a:t>
            </a:r>
          </a:p>
          <a:p>
            <a:r>
              <a:rPr lang="en-US" dirty="0" smtClean="0"/>
              <a:t>Confusion</a:t>
            </a:r>
          </a:p>
          <a:p>
            <a:r>
              <a:rPr lang="en-US" dirty="0" smtClean="0"/>
              <a:t>Uncertainty</a:t>
            </a:r>
          </a:p>
          <a:p>
            <a:r>
              <a:rPr lang="en-US" dirty="0" smtClean="0"/>
              <a:t>COMMUNICATION</a:t>
            </a:r>
            <a:endParaRPr lang="en-US" dirty="0"/>
          </a:p>
        </p:txBody>
      </p:sp>
    </p:spTree>
    <p:extLst>
      <p:ext uri="{BB962C8B-B14F-4D97-AF65-F5344CB8AC3E}">
        <p14:creationId xmlns:p14="http://schemas.microsoft.com/office/powerpoint/2010/main" val="394760819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grpId="0"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800" decel="100000"/>
                                        <p:tgtEl>
                                          <p:spTgt spid="3">
                                            <p:txEl>
                                              <p:pRg st="5" end="5"/>
                                            </p:txEl>
                                          </p:spTgt>
                                        </p:tgtEl>
                                      </p:cBhvr>
                                    </p:animEffect>
                                    <p:anim calcmode="lin" valueType="num">
                                      <p:cBhvr>
                                        <p:cTn id="5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Farm transition has many components – it is a process – like putting a puzzle together over time</a:t>
            </a:r>
            <a:endParaRPr lang="en-US" sz="4000" dirty="0"/>
          </a:p>
        </p:txBody>
      </p:sp>
      <p:pic>
        <p:nvPicPr>
          <p:cNvPr id="4" name="Picture 3" descr="puzzle.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1058" y="2124527"/>
            <a:ext cx="3748224" cy="4548536"/>
          </a:xfrm>
          <a:prstGeom prst="rect">
            <a:avLst/>
          </a:prstGeom>
          <a:ln>
            <a:noFill/>
          </a:ln>
        </p:spPr>
      </p:pic>
      <p:sp>
        <p:nvSpPr>
          <p:cNvPr id="5" name="Oval 4"/>
          <p:cNvSpPr/>
          <p:nvPr/>
        </p:nvSpPr>
        <p:spPr bwMode="auto">
          <a:xfrm>
            <a:off x="3982487" y="3205535"/>
            <a:ext cx="2059057" cy="1837021"/>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charset="0"/>
              <a:ea typeface="ＭＳ Ｐゴシック" charset="0"/>
            </a:endParaRPr>
          </a:p>
        </p:txBody>
      </p:sp>
      <p:sp>
        <p:nvSpPr>
          <p:cNvPr id="6" name="TextBox 5"/>
          <p:cNvSpPr txBox="1"/>
          <p:nvPr/>
        </p:nvSpPr>
        <p:spPr>
          <a:xfrm>
            <a:off x="5868928" y="2702660"/>
            <a:ext cx="1245298" cy="307777"/>
          </a:xfrm>
          <a:prstGeom prst="rect">
            <a:avLst/>
          </a:prstGeom>
          <a:noFill/>
        </p:spPr>
        <p:txBody>
          <a:bodyPr wrap="square" rtlCol="0">
            <a:spAutoFit/>
          </a:bodyPr>
          <a:lstStyle/>
          <a:p>
            <a:r>
              <a:rPr lang="en-US" sz="1400" dirty="0" smtClean="0">
                <a:solidFill>
                  <a:srgbClr val="FF0000"/>
                </a:solidFill>
              </a:rPr>
              <a:t>Goals</a:t>
            </a:r>
            <a:endParaRPr lang="en-US" sz="1400" dirty="0">
              <a:solidFill>
                <a:srgbClr val="FF0000"/>
              </a:solidFill>
            </a:endParaRPr>
          </a:p>
        </p:txBody>
      </p:sp>
      <p:sp>
        <p:nvSpPr>
          <p:cNvPr id="7" name="TextBox 6"/>
          <p:cNvSpPr txBox="1"/>
          <p:nvPr/>
        </p:nvSpPr>
        <p:spPr>
          <a:xfrm>
            <a:off x="3390661" y="5202833"/>
            <a:ext cx="1097342" cy="307777"/>
          </a:xfrm>
          <a:prstGeom prst="rect">
            <a:avLst/>
          </a:prstGeom>
          <a:noFill/>
        </p:spPr>
        <p:txBody>
          <a:bodyPr wrap="square" rtlCol="0">
            <a:spAutoFit/>
          </a:bodyPr>
          <a:lstStyle/>
          <a:p>
            <a:r>
              <a:rPr lang="en-US" sz="1400" dirty="0" smtClean="0">
                <a:solidFill>
                  <a:srgbClr val="FF0000"/>
                </a:solidFill>
              </a:rPr>
              <a:t>Wills</a:t>
            </a:r>
            <a:endParaRPr lang="en-US" sz="1400" dirty="0">
              <a:solidFill>
                <a:srgbClr val="FF0000"/>
              </a:solidFill>
            </a:endParaRPr>
          </a:p>
        </p:txBody>
      </p:sp>
      <p:sp>
        <p:nvSpPr>
          <p:cNvPr id="8" name="TextBox 7"/>
          <p:cNvSpPr txBox="1"/>
          <p:nvPr/>
        </p:nvSpPr>
        <p:spPr>
          <a:xfrm>
            <a:off x="4488003" y="2441050"/>
            <a:ext cx="1134331" cy="523220"/>
          </a:xfrm>
          <a:prstGeom prst="rect">
            <a:avLst/>
          </a:prstGeom>
          <a:noFill/>
        </p:spPr>
        <p:txBody>
          <a:bodyPr wrap="square" rtlCol="0">
            <a:spAutoFit/>
          </a:bodyPr>
          <a:lstStyle/>
          <a:p>
            <a:r>
              <a:rPr lang="en-US" sz="1400" dirty="0" smtClean="0">
                <a:solidFill>
                  <a:srgbClr val="FF0000"/>
                </a:solidFill>
              </a:rPr>
              <a:t>Family members</a:t>
            </a:r>
            <a:endParaRPr lang="en-US" sz="1400" dirty="0">
              <a:solidFill>
                <a:srgbClr val="FF0000"/>
              </a:solidFill>
            </a:endParaRPr>
          </a:p>
        </p:txBody>
      </p:sp>
      <p:sp>
        <p:nvSpPr>
          <p:cNvPr id="9" name="TextBox 8"/>
          <p:cNvSpPr txBox="1"/>
          <p:nvPr/>
        </p:nvSpPr>
        <p:spPr>
          <a:xfrm>
            <a:off x="3390661" y="2601235"/>
            <a:ext cx="1122001" cy="523220"/>
          </a:xfrm>
          <a:prstGeom prst="rect">
            <a:avLst/>
          </a:prstGeom>
          <a:noFill/>
        </p:spPr>
        <p:txBody>
          <a:bodyPr wrap="square" rtlCol="0">
            <a:spAutoFit/>
          </a:bodyPr>
          <a:lstStyle/>
          <a:p>
            <a:r>
              <a:rPr lang="en-US" sz="1400" dirty="0" smtClean="0">
                <a:solidFill>
                  <a:srgbClr val="FF0000"/>
                </a:solidFill>
              </a:rPr>
              <a:t>Business Plan</a:t>
            </a:r>
            <a:endParaRPr lang="en-US" sz="1400" dirty="0">
              <a:solidFill>
                <a:srgbClr val="FF0000"/>
              </a:solidFill>
            </a:endParaRPr>
          </a:p>
        </p:txBody>
      </p:sp>
      <p:sp>
        <p:nvSpPr>
          <p:cNvPr id="10" name="TextBox 9"/>
          <p:cNvSpPr txBox="1"/>
          <p:nvPr/>
        </p:nvSpPr>
        <p:spPr>
          <a:xfrm>
            <a:off x="5622334" y="5067214"/>
            <a:ext cx="2096046" cy="307777"/>
          </a:xfrm>
          <a:prstGeom prst="rect">
            <a:avLst/>
          </a:prstGeom>
          <a:noFill/>
        </p:spPr>
        <p:txBody>
          <a:bodyPr wrap="square" rtlCol="0">
            <a:spAutoFit/>
          </a:bodyPr>
          <a:lstStyle/>
          <a:p>
            <a:r>
              <a:rPr lang="en-US" sz="1400" dirty="0" smtClean="0">
                <a:solidFill>
                  <a:srgbClr val="FF0000"/>
                </a:solidFill>
              </a:rPr>
              <a:t>Retirement Plan</a:t>
            </a:r>
            <a:endParaRPr lang="en-US" sz="1400" dirty="0">
              <a:solidFill>
                <a:srgbClr val="FF0000"/>
              </a:solidFill>
            </a:endParaRPr>
          </a:p>
        </p:txBody>
      </p:sp>
      <p:sp>
        <p:nvSpPr>
          <p:cNvPr id="11" name="TextBox 10"/>
          <p:cNvSpPr txBox="1"/>
          <p:nvPr/>
        </p:nvSpPr>
        <p:spPr>
          <a:xfrm>
            <a:off x="4377037" y="3920617"/>
            <a:ext cx="1380925" cy="307777"/>
          </a:xfrm>
          <a:prstGeom prst="rect">
            <a:avLst/>
          </a:prstGeom>
          <a:noFill/>
        </p:spPr>
        <p:txBody>
          <a:bodyPr wrap="square" rtlCol="0">
            <a:spAutoFit/>
          </a:bodyPr>
          <a:lstStyle/>
          <a:p>
            <a:r>
              <a:rPr lang="en-US" sz="1400" dirty="0">
                <a:solidFill>
                  <a:srgbClr val="FF0000"/>
                </a:solidFill>
              </a:rPr>
              <a:t>C</a:t>
            </a:r>
            <a:r>
              <a:rPr lang="en-US" sz="1400" dirty="0" smtClean="0">
                <a:solidFill>
                  <a:srgbClr val="FF0000"/>
                </a:solidFill>
              </a:rPr>
              <a:t>ommunication</a:t>
            </a:r>
            <a:endParaRPr lang="en-US" sz="1400" dirty="0">
              <a:solidFill>
                <a:srgbClr val="FF0000"/>
              </a:solidFill>
            </a:endParaRPr>
          </a:p>
        </p:txBody>
      </p:sp>
    </p:spTree>
    <p:extLst>
      <p:ext uri="{BB962C8B-B14F-4D97-AF65-F5344CB8AC3E}">
        <p14:creationId xmlns:p14="http://schemas.microsoft.com/office/powerpoint/2010/main" val="196515998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Communication </a:t>
            </a:r>
            <a:endParaRPr lang="en-US" dirty="0"/>
          </a:p>
        </p:txBody>
      </p:sp>
      <p:pic>
        <p:nvPicPr>
          <p:cNvPr id="5" name="Picture 4" descr="Jigsaw-Puzzle-Piece-Templat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8090" y="1666297"/>
            <a:ext cx="5992225" cy="4630355"/>
          </a:xfrm>
          <a:prstGeom prst="rect">
            <a:avLst/>
          </a:prstGeom>
        </p:spPr>
      </p:pic>
    </p:spTree>
    <p:extLst>
      <p:ext uri="{BB962C8B-B14F-4D97-AF65-F5344CB8AC3E}">
        <p14:creationId xmlns:p14="http://schemas.microsoft.com/office/powerpoint/2010/main" val="184981975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609600"/>
            <a:ext cx="7092951" cy="1143000"/>
          </a:xfrm>
        </p:spPr>
        <p:txBody>
          <a:bodyPr/>
          <a:lstStyle/>
          <a:p>
            <a:r>
              <a:rPr lang="en-US" dirty="0" smtClean="0"/>
              <a:t>Inaction vs. Action</a:t>
            </a:r>
            <a:endParaRPr lang="en-US" dirty="0"/>
          </a:p>
        </p:txBody>
      </p:sp>
      <p:sp>
        <p:nvSpPr>
          <p:cNvPr id="3" name="Content Placeholder 2"/>
          <p:cNvSpPr>
            <a:spLocks noGrp="1"/>
          </p:cNvSpPr>
          <p:nvPr>
            <p:ph idx="1"/>
          </p:nvPr>
        </p:nvSpPr>
        <p:spPr>
          <a:xfrm>
            <a:off x="1152780" y="1883180"/>
            <a:ext cx="7210171" cy="2025109"/>
          </a:xfrm>
        </p:spPr>
        <p:txBody>
          <a:bodyPr>
            <a:normAutofit/>
          </a:bodyPr>
          <a:lstStyle/>
          <a:p>
            <a:pPr marL="0" indent="0" algn="ctr">
              <a:buNone/>
            </a:pPr>
            <a:r>
              <a:rPr lang="en-US" sz="2200" b="1" dirty="0" smtClean="0">
                <a:solidFill>
                  <a:schemeClr val="accent6">
                    <a:lumMod val="20000"/>
                    <a:lumOff val="80000"/>
                  </a:schemeClr>
                </a:solidFill>
              </a:rPr>
              <a:t>Results of Inaction  (No communication</a:t>
            </a:r>
            <a:r>
              <a:rPr lang="en-US" sz="2200" dirty="0" smtClean="0">
                <a:solidFill>
                  <a:srgbClr val="E8E8FA"/>
                </a:solidFill>
              </a:rPr>
              <a:t>)</a:t>
            </a:r>
          </a:p>
          <a:p>
            <a:pPr marL="0" indent="0" algn="ctr">
              <a:buNone/>
            </a:pPr>
            <a:endParaRPr lang="en-US" sz="900" dirty="0" smtClean="0">
              <a:solidFill>
                <a:srgbClr val="E8E8FA"/>
              </a:solidFill>
            </a:endParaRPr>
          </a:p>
          <a:p>
            <a:r>
              <a:rPr lang="en-US" sz="2200" dirty="0" smtClean="0"/>
              <a:t>“Who’s on First” scenario</a:t>
            </a:r>
          </a:p>
          <a:p>
            <a:pPr lvl="1"/>
            <a:r>
              <a:rPr lang="en-US" sz="2200" dirty="0" smtClean="0"/>
              <a:t>Are Mom and Dad or Grandpa and Grandma going to farm until they die?</a:t>
            </a:r>
          </a:p>
          <a:p>
            <a:pPr lvl="1"/>
            <a:endParaRPr lang="en-US" sz="2200" dirty="0"/>
          </a:p>
          <a:p>
            <a:pPr lvl="1"/>
            <a:endParaRPr lang="en-US" sz="3200" dirty="0" smtClean="0"/>
          </a:p>
          <a:p>
            <a:pPr marL="349250" lvl="1" indent="0">
              <a:buNone/>
            </a:pPr>
            <a:endParaRPr lang="en-US" dirty="0" smtClean="0"/>
          </a:p>
          <a:p>
            <a:endParaRPr lang="en-US" dirty="0" smtClean="0"/>
          </a:p>
          <a:p>
            <a:pPr lvl="1"/>
            <a:endParaRPr lang="en-US" dirty="0" smtClean="0"/>
          </a:p>
          <a:p>
            <a:pPr marL="0" indent="0">
              <a:buNone/>
            </a:pPr>
            <a:endParaRPr lang="en-US" dirty="0" smtClean="0"/>
          </a:p>
        </p:txBody>
      </p:sp>
      <p:pic>
        <p:nvPicPr>
          <p:cNvPr id="4" name="Picture 3" descr="Life-expectancy-0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3399" y="3719008"/>
            <a:ext cx="3955201" cy="2966401"/>
          </a:xfrm>
          <a:prstGeom prst="rect">
            <a:avLst/>
          </a:prstGeom>
        </p:spPr>
      </p:pic>
    </p:spTree>
    <p:extLst>
      <p:ext uri="{BB962C8B-B14F-4D97-AF65-F5344CB8AC3E}">
        <p14:creationId xmlns:p14="http://schemas.microsoft.com/office/powerpoint/2010/main" val="52389945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609600"/>
            <a:ext cx="7092951" cy="1143000"/>
          </a:xfrm>
        </p:spPr>
        <p:txBody>
          <a:bodyPr/>
          <a:lstStyle/>
          <a:p>
            <a:r>
              <a:rPr lang="en-US" dirty="0" smtClean="0"/>
              <a:t>Inaction vs. Action</a:t>
            </a:r>
            <a:endParaRPr lang="en-US" dirty="0"/>
          </a:p>
        </p:txBody>
      </p:sp>
      <p:sp>
        <p:nvSpPr>
          <p:cNvPr id="3" name="Content Placeholder 2"/>
          <p:cNvSpPr>
            <a:spLocks noGrp="1"/>
          </p:cNvSpPr>
          <p:nvPr>
            <p:ph idx="1"/>
          </p:nvPr>
        </p:nvSpPr>
        <p:spPr>
          <a:xfrm>
            <a:off x="779463" y="1883180"/>
            <a:ext cx="7583488" cy="4073868"/>
          </a:xfrm>
        </p:spPr>
        <p:txBody>
          <a:bodyPr>
            <a:normAutofit/>
          </a:bodyPr>
          <a:lstStyle/>
          <a:p>
            <a:pPr marL="0" indent="0" algn="ctr">
              <a:buNone/>
            </a:pPr>
            <a:r>
              <a:rPr lang="en-US" sz="2200" b="1" dirty="0" smtClean="0">
                <a:solidFill>
                  <a:schemeClr val="accent6">
                    <a:lumMod val="20000"/>
                    <a:lumOff val="80000"/>
                  </a:schemeClr>
                </a:solidFill>
              </a:rPr>
              <a:t>Results of Inaction  (No communication</a:t>
            </a:r>
            <a:r>
              <a:rPr lang="en-US" sz="2200" dirty="0" smtClean="0">
                <a:solidFill>
                  <a:srgbClr val="E8E8FA"/>
                </a:solidFill>
              </a:rPr>
              <a:t>)</a:t>
            </a:r>
          </a:p>
          <a:p>
            <a:pPr marL="0" indent="0" algn="ctr">
              <a:buNone/>
            </a:pPr>
            <a:endParaRPr lang="en-US" sz="2200" dirty="0" smtClean="0">
              <a:solidFill>
                <a:srgbClr val="E8E8FA"/>
              </a:solidFill>
            </a:endParaRPr>
          </a:p>
          <a:p>
            <a:pPr lvl="1"/>
            <a:r>
              <a:rPr lang="en-US" sz="2200" dirty="0" smtClean="0"/>
              <a:t>Can or should the farm support several generations?</a:t>
            </a:r>
          </a:p>
          <a:p>
            <a:pPr lvl="1"/>
            <a:r>
              <a:rPr lang="en-US" sz="2200" dirty="0" smtClean="0"/>
              <a:t>Does anyone have a Will?</a:t>
            </a:r>
          </a:p>
          <a:p>
            <a:pPr lvl="1"/>
            <a:r>
              <a:rPr lang="en-US" sz="2200" dirty="0" smtClean="0"/>
              <a:t>Do the younger generations want to continue farming…on this farm, with this family, in what capacity?</a:t>
            </a:r>
          </a:p>
          <a:p>
            <a:pPr lvl="1"/>
            <a:r>
              <a:rPr lang="en-US" sz="2200" dirty="0" smtClean="0"/>
              <a:t>Happy family – does anyone know?</a:t>
            </a:r>
          </a:p>
          <a:p>
            <a:pPr lvl="1"/>
            <a:r>
              <a:rPr lang="en-US" sz="2200" dirty="0" smtClean="0"/>
              <a:t>The wall could come tumbling down – what does that look like?</a:t>
            </a:r>
          </a:p>
          <a:p>
            <a:pPr marL="349250" lvl="1" indent="0">
              <a:buNone/>
            </a:pPr>
            <a:endParaRPr lang="en-US" dirty="0" smtClean="0"/>
          </a:p>
          <a:p>
            <a:endParaRPr lang="en-US" dirty="0" smtClean="0"/>
          </a:p>
          <a:p>
            <a:pPr lvl="1"/>
            <a:endParaRPr lang="en-US" dirty="0" smtClean="0"/>
          </a:p>
          <a:p>
            <a:pPr marL="0" indent="0">
              <a:buNone/>
            </a:pPr>
            <a:endParaRPr lang="en-US" dirty="0" smtClean="0"/>
          </a:p>
        </p:txBody>
      </p:sp>
    </p:spTree>
    <p:extLst>
      <p:ext uri="{BB962C8B-B14F-4D97-AF65-F5344CB8AC3E}">
        <p14:creationId xmlns:p14="http://schemas.microsoft.com/office/powerpoint/2010/main" val="185718732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301376"/>
            <a:ext cx="7092951" cy="1143000"/>
          </a:xfrm>
        </p:spPr>
        <p:txBody>
          <a:bodyPr/>
          <a:lstStyle/>
          <a:p>
            <a:r>
              <a:rPr lang="en-US" u="sng" dirty="0" smtClean="0"/>
              <a:t>Inaction</a:t>
            </a:r>
            <a:r>
              <a:rPr lang="en-US" dirty="0" smtClean="0"/>
              <a:t> vs. Action</a:t>
            </a:r>
            <a:endParaRPr lang="en-US" dirty="0"/>
          </a:p>
        </p:txBody>
      </p:sp>
      <p:sp>
        <p:nvSpPr>
          <p:cNvPr id="3" name="Content Placeholder 2"/>
          <p:cNvSpPr>
            <a:spLocks noGrp="1"/>
          </p:cNvSpPr>
          <p:nvPr>
            <p:ph idx="1"/>
          </p:nvPr>
        </p:nvSpPr>
        <p:spPr>
          <a:xfrm>
            <a:off x="779463" y="1263574"/>
            <a:ext cx="7583488" cy="619605"/>
          </a:xfrm>
        </p:spPr>
        <p:txBody>
          <a:bodyPr>
            <a:normAutofit/>
          </a:bodyPr>
          <a:lstStyle/>
          <a:p>
            <a:pPr marL="0" indent="0" algn="ctr">
              <a:buNone/>
            </a:pPr>
            <a:r>
              <a:rPr lang="en-US" sz="2800" b="1" dirty="0" smtClean="0">
                <a:solidFill>
                  <a:schemeClr val="accent6">
                    <a:lumMod val="20000"/>
                    <a:lumOff val="80000"/>
                  </a:schemeClr>
                </a:solidFill>
              </a:rPr>
              <a:t>Results of Inaction  (No communication</a:t>
            </a:r>
            <a:r>
              <a:rPr lang="en-US" sz="2800" dirty="0" smtClean="0">
                <a:solidFill>
                  <a:srgbClr val="E8E8FA"/>
                </a:solidFill>
              </a:rPr>
              <a:t>)</a:t>
            </a:r>
          </a:p>
          <a:p>
            <a:pPr marL="0" indent="0" algn="ctr">
              <a:buNone/>
            </a:pPr>
            <a:endParaRPr lang="en-US" sz="2200" dirty="0" smtClean="0">
              <a:solidFill>
                <a:srgbClr val="E8E8FA"/>
              </a:solidFill>
            </a:endParaRPr>
          </a:p>
          <a:p>
            <a:pPr marL="0" indent="0">
              <a:buNone/>
            </a:pPr>
            <a:endParaRPr lang="en-US" dirty="0" smtClean="0"/>
          </a:p>
          <a:p>
            <a:endParaRPr lang="en-US" dirty="0" smtClean="0"/>
          </a:p>
          <a:p>
            <a:pPr lvl="1"/>
            <a:endParaRPr lang="en-US" dirty="0" smtClean="0"/>
          </a:p>
          <a:p>
            <a:pPr marL="0" indent="0">
              <a:buNone/>
            </a:pPr>
            <a:endParaRPr lang="en-US" dirty="0" smtClean="0"/>
          </a:p>
        </p:txBody>
      </p:sp>
      <p:pic>
        <p:nvPicPr>
          <p:cNvPr id="4" name="Picture 3" descr="Blank-Puzzle-Piece.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0023" y="5239820"/>
            <a:ext cx="1982428" cy="1531876"/>
          </a:xfrm>
          <a:prstGeom prst="rect">
            <a:avLst/>
          </a:prstGeom>
        </p:spPr>
      </p:pic>
      <p:pic>
        <p:nvPicPr>
          <p:cNvPr id="5" name="Picture 4" descr="Corner-Puzzle-Piece.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2597" y="3986886"/>
            <a:ext cx="2477039" cy="1914075"/>
          </a:xfrm>
          <a:prstGeom prst="rect">
            <a:avLst/>
          </a:prstGeom>
        </p:spPr>
      </p:pic>
      <p:pic>
        <p:nvPicPr>
          <p:cNvPr id="6" name="Picture 5" descr="Puzzle-Piece-Template5.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3654" y="4943924"/>
            <a:ext cx="2253666" cy="1741469"/>
          </a:xfrm>
          <a:prstGeom prst="rect">
            <a:avLst/>
          </a:prstGeom>
        </p:spPr>
      </p:pic>
      <p:pic>
        <p:nvPicPr>
          <p:cNvPr id="7" name="Picture 6" descr="Large-Printable-Puzzle-Piece.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66811" y="3131562"/>
            <a:ext cx="1902652" cy="1470231"/>
          </a:xfrm>
          <a:prstGeom prst="rect">
            <a:avLst/>
          </a:prstGeom>
        </p:spPr>
      </p:pic>
      <p:pic>
        <p:nvPicPr>
          <p:cNvPr id="8" name="Picture 7" descr="Jigsaw-Puzzle-Piece-Template.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31719" y="2586225"/>
            <a:ext cx="2161736" cy="1670432"/>
          </a:xfrm>
          <a:prstGeom prst="rect">
            <a:avLst/>
          </a:prstGeom>
        </p:spPr>
      </p:pic>
      <p:sp>
        <p:nvSpPr>
          <p:cNvPr id="9" name="Oval 8"/>
          <p:cNvSpPr/>
          <p:nvPr/>
        </p:nvSpPr>
        <p:spPr bwMode="auto">
          <a:xfrm>
            <a:off x="1931719" y="2502785"/>
            <a:ext cx="2297362" cy="1947980"/>
          </a:xfrm>
          <a:prstGeom prst="ellipse">
            <a:avLst/>
          </a:prstGeom>
          <a:noFill/>
          <a:ln w="158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charset="0"/>
              <a:ea typeface="ＭＳ Ｐゴシック" charset="0"/>
            </a:endParaRPr>
          </a:p>
        </p:txBody>
      </p:sp>
    </p:spTree>
    <p:extLst>
      <p:ext uri="{BB962C8B-B14F-4D97-AF65-F5344CB8AC3E}">
        <p14:creationId xmlns:p14="http://schemas.microsoft.com/office/powerpoint/2010/main" val="150696798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609600"/>
            <a:ext cx="7772400" cy="980840"/>
          </a:xfrm>
        </p:spPr>
        <p:txBody>
          <a:bodyPr/>
          <a:lstStyle/>
          <a:p>
            <a:r>
              <a:rPr lang="en-US" dirty="0" smtClean="0"/>
              <a:t>Inaction vs. </a:t>
            </a:r>
            <a:r>
              <a:rPr lang="en-US" u="sng" dirty="0" smtClean="0"/>
              <a:t>Action</a:t>
            </a:r>
            <a:endParaRPr lang="en-US" u="sng" dirty="0"/>
          </a:p>
        </p:txBody>
      </p:sp>
      <p:sp>
        <p:nvSpPr>
          <p:cNvPr id="3" name="Content Placeholder 2"/>
          <p:cNvSpPr>
            <a:spLocks noGrp="1"/>
          </p:cNvSpPr>
          <p:nvPr>
            <p:ph idx="1"/>
          </p:nvPr>
        </p:nvSpPr>
        <p:spPr>
          <a:xfrm>
            <a:off x="779463" y="1590441"/>
            <a:ext cx="7863644" cy="4980910"/>
          </a:xfrm>
        </p:spPr>
        <p:txBody>
          <a:bodyPr>
            <a:normAutofit lnSpcReduction="10000"/>
          </a:bodyPr>
          <a:lstStyle/>
          <a:p>
            <a:pPr marL="0" indent="0" algn="ctr">
              <a:buNone/>
            </a:pPr>
            <a:r>
              <a:rPr lang="en-US" sz="2800" b="1" dirty="0" smtClean="0">
                <a:solidFill>
                  <a:schemeClr val="accent6">
                    <a:lumMod val="40000"/>
                    <a:lumOff val="60000"/>
                  </a:schemeClr>
                </a:solidFill>
              </a:rPr>
              <a:t>Results of Actions  </a:t>
            </a:r>
          </a:p>
          <a:p>
            <a:pPr marL="0" indent="0" algn="ctr">
              <a:buNone/>
            </a:pPr>
            <a:r>
              <a:rPr lang="en-US" sz="2400" dirty="0" smtClean="0">
                <a:solidFill>
                  <a:srgbClr val="E8E8FA"/>
                </a:solidFill>
              </a:rPr>
              <a:t>(with communication and a plan</a:t>
            </a:r>
            <a:r>
              <a:rPr lang="en-US" sz="2400" dirty="0" smtClean="0"/>
              <a:t>!)</a:t>
            </a:r>
            <a:br>
              <a:rPr lang="en-US" sz="2400" dirty="0" smtClean="0"/>
            </a:br>
            <a:endParaRPr lang="en-US" sz="2400" dirty="0" smtClean="0"/>
          </a:p>
          <a:p>
            <a:pPr lvl="1"/>
            <a:r>
              <a:rPr lang="en-US" sz="2600" dirty="0" smtClean="0">
                <a:solidFill>
                  <a:srgbClr val="E8E8FA"/>
                </a:solidFill>
              </a:rPr>
              <a:t>A farm that stays in the family – or at least as the </a:t>
            </a:r>
            <a:r>
              <a:rPr lang="en-US" sz="2600" dirty="0" smtClean="0"/>
              <a:t>family wants it – and has agreed to</a:t>
            </a:r>
          </a:p>
          <a:p>
            <a:pPr lvl="1"/>
            <a:r>
              <a:rPr lang="en-US" sz="2600" dirty="0" smtClean="0"/>
              <a:t>Effective Farming Practices</a:t>
            </a:r>
          </a:p>
          <a:p>
            <a:pPr lvl="1"/>
            <a:r>
              <a:rPr lang="en-US" sz="2600" dirty="0" smtClean="0"/>
              <a:t>Preserving family traditions</a:t>
            </a:r>
          </a:p>
          <a:p>
            <a:pPr lvl="1"/>
            <a:r>
              <a:rPr lang="en-US" sz="2600" dirty="0" smtClean="0"/>
              <a:t>Open to new business challenges &amp; opportunities</a:t>
            </a:r>
          </a:p>
          <a:p>
            <a:pPr lvl="1"/>
            <a:r>
              <a:rPr lang="en-US" sz="2600" dirty="0" smtClean="0"/>
              <a:t>Keeping up with technology and new farming techniques</a:t>
            </a:r>
          </a:p>
          <a:p>
            <a:pPr lvl="1"/>
            <a:r>
              <a:rPr lang="en-US" sz="2600" dirty="0" smtClean="0"/>
              <a:t>Puzzle coming together</a:t>
            </a:r>
          </a:p>
          <a:p>
            <a:pPr lvl="1"/>
            <a:r>
              <a:rPr lang="en-US" sz="2600" dirty="0"/>
              <a:t>Happy People! (Hopefully)</a:t>
            </a:r>
          </a:p>
          <a:p>
            <a:pPr lvl="1"/>
            <a:endParaRPr lang="en-US" sz="2600" dirty="0" smtClean="0"/>
          </a:p>
          <a:p>
            <a:pPr lvl="1"/>
            <a:endParaRPr lang="en-US" dirty="0" smtClean="0"/>
          </a:p>
          <a:p>
            <a:endParaRPr lang="en-US" dirty="0" smtClean="0"/>
          </a:p>
          <a:p>
            <a:pPr lvl="1"/>
            <a:endParaRPr lang="en-US" dirty="0" smtClean="0"/>
          </a:p>
          <a:p>
            <a:pPr marL="0" indent="0">
              <a:buNone/>
            </a:pPr>
            <a:endParaRPr lang="en-US" dirty="0" smtClean="0"/>
          </a:p>
        </p:txBody>
      </p:sp>
    </p:spTree>
    <p:extLst>
      <p:ext uri="{BB962C8B-B14F-4D97-AF65-F5344CB8AC3E}">
        <p14:creationId xmlns:p14="http://schemas.microsoft.com/office/powerpoint/2010/main" val="45440212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iterate type="wd">
                                    <p:tmPct val="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iterate type="wd">
                                    <p:tmPct val="0"/>
                                  </p:iterate>
                                  <p:childTnLst>
                                    <p:set>
                                      <p:cBhvr>
                                        <p:cTn id="20" dur="1" fill="hold">
                                          <p:stCondLst>
                                            <p:cond delay="0"/>
                                          </p:stCondLst>
                                        </p:cTn>
                                        <p:tgtEl>
                                          <p:spTgt spid="3">
                                            <p:txEl>
                                              <p:pRg st="3" end="3"/>
                                            </p:txEl>
                                          </p:spTgt>
                                        </p:tgtEl>
                                        <p:attrNameLst>
                                          <p:attrName>style.visibility</p:attrName>
                                        </p:attrNameLst>
                                      </p:cBhvr>
                                      <p:to>
                                        <p:strVal val="visible"/>
                                      </p:to>
                                    </p:set>
                                    <p:animScale>
                                      <p:cBhvr>
                                        <p:cTn id="21"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3" end="3"/>
                                            </p:txEl>
                                          </p:spTgt>
                                        </p:tgtEl>
                                        <p:attrNameLst>
                                          <p:attrName>ppt_x</p:attrName>
                                          <p:attrName>ppt_y</p:attrName>
                                        </p:attrNameLst>
                                      </p:cBhvr>
                                    </p:animMotion>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iterate type="wd">
                                    <p:tmPct val="0"/>
                                  </p:iterate>
                                  <p:childTnLst>
                                    <p:set>
                                      <p:cBhvr>
                                        <p:cTn id="27" dur="1" fill="hold">
                                          <p:stCondLst>
                                            <p:cond delay="0"/>
                                          </p:stCondLst>
                                        </p:cTn>
                                        <p:tgtEl>
                                          <p:spTgt spid="3">
                                            <p:txEl>
                                              <p:pRg st="4" end="4"/>
                                            </p:txEl>
                                          </p:spTgt>
                                        </p:tgtEl>
                                        <p:attrNameLst>
                                          <p:attrName>style.visibility</p:attrName>
                                        </p:attrNameLst>
                                      </p:cBhvr>
                                      <p:to>
                                        <p:strVal val="visible"/>
                                      </p:to>
                                    </p:set>
                                    <p:animScale>
                                      <p:cBhvr>
                                        <p:cTn id="28"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4" end="4"/>
                                            </p:txEl>
                                          </p:spTgt>
                                        </p:tgtEl>
                                        <p:attrNameLst>
                                          <p:attrName>ppt_x</p:attrName>
                                          <p:attrName>ppt_y</p:attrName>
                                        </p:attrNameLst>
                                      </p:cBhvr>
                                    </p:animMotion>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iterate type="wd">
                                    <p:tmPct val="0"/>
                                  </p:iterate>
                                  <p:childTnLst>
                                    <p:set>
                                      <p:cBhvr>
                                        <p:cTn id="34" dur="1" fill="hold">
                                          <p:stCondLst>
                                            <p:cond delay="0"/>
                                          </p:stCondLst>
                                        </p:cTn>
                                        <p:tgtEl>
                                          <p:spTgt spid="3">
                                            <p:txEl>
                                              <p:pRg st="5" end="5"/>
                                            </p:txEl>
                                          </p:spTgt>
                                        </p:tgtEl>
                                        <p:attrNameLst>
                                          <p:attrName>style.visibility</p:attrName>
                                        </p:attrNameLst>
                                      </p:cBhvr>
                                      <p:to>
                                        <p:strVal val="visible"/>
                                      </p:to>
                                    </p:set>
                                    <p:animScale>
                                      <p:cBhvr>
                                        <p:cTn id="35"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5" end="5"/>
                                            </p:txEl>
                                          </p:spTgt>
                                        </p:tgtEl>
                                        <p:attrNameLst>
                                          <p:attrName>ppt_x</p:attrName>
                                          <p:attrName>ppt_y</p:attrName>
                                        </p:attrNameLst>
                                      </p:cBhvr>
                                    </p:animMotion>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iterate type="wd">
                                    <p:tmPct val="0"/>
                                  </p:iterate>
                                  <p:childTnLst>
                                    <p:set>
                                      <p:cBhvr>
                                        <p:cTn id="41" dur="1" fill="hold">
                                          <p:stCondLst>
                                            <p:cond delay="0"/>
                                          </p:stCondLst>
                                        </p:cTn>
                                        <p:tgtEl>
                                          <p:spTgt spid="3">
                                            <p:txEl>
                                              <p:pRg st="6" end="6"/>
                                            </p:txEl>
                                          </p:spTgt>
                                        </p:tgtEl>
                                        <p:attrNameLst>
                                          <p:attrName>style.visibility</p:attrName>
                                        </p:attrNameLst>
                                      </p:cBhvr>
                                      <p:to>
                                        <p:strVal val="visible"/>
                                      </p:to>
                                    </p:set>
                                    <p:animScale>
                                      <p:cBhvr>
                                        <p:cTn id="42"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6" end="6"/>
                                            </p:txEl>
                                          </p:spTgt>
                                        </p:tgtEl>
                                        <p:attrNameLst>
                                          <p:attrName>ppt_x</p:attrName>
                                          <p:attrName>ppt_y</p:attrName>
                                        </p:attrNameLst>
                                      </p:cBhvr>
                                    </p:animMotion>
                                    <p:animEffect transition="in" filter="fade">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nodeType="clickEffect">
                                  <p:stCondLst>
                                    <p:cond delay="0"/>
                                  </p:stCondLst>
                                  <p:iterate type="wd">
                                    <p:tmPct val="0"/>
                                  </p:iterate>
                                  <p:childTnLst>
                                    <p:set>
                                      <p:cBhvr>
                                        <p:cTn id="48" dur="1" fill="hold">
                                          <p:stCondLst>
                                            <p:cond delay="0"/>
                                          </p:stCondLst>
                                        </p:cTn>
                                        <p:tgtEl>
                                          <p:spTgt spid="3">
                                            <p:txEl>
                                              <p:pRg st="7" end="7"/>
                                            </p:txEl>
                                          </p:spTgt>
                                        </p:tgtEl>
                                        <p:attrNameLst>
                                          <p:attrName>style.visibility</p:attrName>
                                        </p:attrNameLst>
                                      </p:cBhvr>
                                      <p:to>
                                        <p:strVal val="visible"/>
                                      </p:to>
                                    </p:set>
                                    <p:animScale>
                                      <p:cBhvr>
                                        <p:cTn id="49"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7" end="7"/>
                                            </p:txEl>
                                          </p:spTgt>
                                        </p:tgtEl>
                                        <p:attrNameLst>
                                          <p:attrName>ppt_x</p:attrName>
                                          <p:attrName>ppt_y</p:attrName>
                                        </p:attrNameLst>
                                      </p:cBhvr>
                                    </p:animMotion>
                                    <p:animEffect transition="in" filter="fade">
                                      <p:cBhvr>
                                        <p:cTn id="51" dur="10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iterate type="wd">
                                    <p:tmAbs val="0"/>
                                  </p:iterate>
                                  <p:childTnLst>
                                    <p:set>
                                      <p:cBhvr>
                                        <p:cTn id="5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iterate type="wd">
                                    <p:tmAbs val="500"/>
                                  </p:iterate>
                                  <p:childTnLst>
                                    <p:set>
                                      <p:cBhvr>
                                        <p:cTn id="5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theme1.xml><?xml version="1.0" encoding="utf-8"?>
<a:theme xmlns:a="http://schemas.openxmlformats.org/drawingml/2006/main" name="Theme1">
  <a:themeElements>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3366"/>
        </a:dk1>
        <a:lt1>
          <a:srgbClr val="CCECFF"/>
        </a:lt1>
        <a:dk2>
          <a:srgbClr val="0099CC"/>
        </a:dk2>
        <a:lt2>
          <a:srgbClr val="99CCFF"/>
        </a:lt2>
        <a:accent1>
          <a:srgbClr val="33CCFF"/>
        </a:accent1>
        <a:accent2>
          <a:srgbClr val="9999FF"/>
        </a:accent2>
        <a:accent3>
          <a:srgbClr val="E2F4FF"/>
        </a:accent3>
        <a:accent4>
          <a:srgbClr val="002A56"/>
        </a:accent4>
        <a:accent5>
          <a:srgbClr val="ADE2FF"/>
        </a:accent5>
        <a:accent6>
          <a:srgbClr val="8A8AE7"/>
        </a:accent6>
        <a:hlink>
          <a:srgbClr val="CC99FF"/>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0033"/>
        </a:dk2>
        <a:lt2>
          <a:srgbClr val="FFCCCC"/>
        </a:lt2>
        <a:accent1>
          <a:srgbClr val="0099FF"/>
        </a:accent1>
        <a:accent2>
          <a:srgbClr val="33CC33"/>
        </a:accent2>
        <a:accent3>
          <a:srgbClr val="FFFFFF"/>
        </a:accent3>
        <a:accent4>
          <a:srgbClr val="000000"/>
        </a:accent4>
        <a:accent5>
          <a:srgbClr val="AACAFF"/>
        </a:accent5>
        <a:accent6>
          <a:srgbClr val="2DB92D"/>
        </a:accent6>
        <a:hlink>
          <a:srgbClr val="FFFF66"/>
        </a:hlink>
        <a:folHlink>
          <a:srgbClr val="FFFFCC"/>
        </a:folHlink>
      </a:clrScheme>
      <a:clrMap bg1="lt1" tx1="dk1" bg2="lt2" tx2="dk2" accent1="accent1" accent2="accent2" accent3="accent3" accent4="accent4" accent5="accent5" accent6="accent6" hlink="hlink" folHlink="folHlink"/>
    </a:extraClrScheme>
    <a:extraClrScheme>
      <a:clrScheme name="Office Theme 5">
        <a:dk1>
          <a:srgbClr val="6B4587"/>
        </a:dk1>
        <a:lt1>
          <a:srgbClr val="CCECFF"/>
        </a:lt1>
        <a:dk2>
          <a:srgbClr val="A67FC4"/>
        </a:dk2>
        <a:lt2>
          <a:srgbClr val="66FFFF"/>
        </a:lt2>
        <a:accent1>
          <a:srgbClr val="0099FF"/>
        </a:accent1>
        <a:accent2>
          <a:srgbClr val="9999FF"/>
        </a:accent2>
        <a:accent3>
          <a:srgbClr val="D0C0DE"/>
        </a:accent3>
        <a:accent4>
          <a:srgbClr val="AEC9DA"/>
        </a:accent4>
        <a:accent5>
          <a:srgbClr val="AACAFF"/>
        </a:accent5>
        <a:accent6>
          <a:srgbClr val="8A8AE7"/>
        </a:accent6>
        <a:hlink>
          <a:srgbClr val="CC99FF"/>
        </a:hlink>
        <a:folHlink>
          <a:srgbClr val="0099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Theme1.thmx</Template>
  <TotalTime>1769</TotalTime>
  <Words>1494</Words>
  <Application>Microsoft Macintosh PowerPoint</Application>
  <PresentationFormat>On-screen Show (4:3)</PresentationFormat>
  <Paragraphs>303</Paragraphs>
  <Slides>29</Slides>
  <Notes>13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Theme1</vt:lpstr>
      <vt:lpstr>Communication Toward Transitioning the Family Farm   </vt:lpstr>
      <vt:lpstr>Family Farms in Delaware</vt:lpstr>
      <vt:lpstr>Family Farm Succession</vt:lpstr>
      <vt:lpstr>Farm transition has many components – it is a process – like putting a puzzle together over time</vt:lpstr>
      <vt:lpstr>Communication </vt:lpstr>
      <vt:lpstr>Inaction vs. Action</vt:lpstr>
      <vt:lpstr>Inaction vs. Action</vt:lpstr>
      <vt:lpstr>Inaction vs. Action</vt:lpstr>
      <vt:lpstr>Inaction vs. Action</vt:lpstr>
      <vt:lpstr>Inaction vs. Action</vt:lpstr>
      <vt:lpstr>Inaction vs. Action</vt:lpstr>
      <vt:lpstr>Inaction vs. Action</vt:lpstr>
      <vt:lpstr>Recognizing Barriers</vt:lpstr>
      <vt:lpstr>Delicate Issues</vt:lpstr>
      <vt:lpstr>Perception</vt:lpstr>
      <vt:lpstr>Communication Styles </vt:lpstr>
      <vt:lpstr>Opposite Preferences</vt:lpstr>
      <vt:lpstr>Energy Preferences</vt:lpstr>
      <vt:lpstr>Information Gathering</vt:lpstr>
      <vt:lpstr>Evaluating and Making Decisions</vt:lpstr>
      <vt:lpstr>Lifestyle Preference</vt:lpstr>
      <vt:lpstr>Types &amp; Temperament</vt:lpstr>
      <vt:lpstr>Typical Occupations:</vt:lpstr>
      <vt:lpstr>Key Concepts for Healthy Communication </vt:lpstr>
      <vt:lpstr>Goals </vt:lpstr>
      <vt:lpstr>PowerPoint Presentation</vt:lpstr>
      <vt:lpstr>Effective Family Meetings</vt:lpstr>
      <vt:lpstr>Resources: </vt:lpstr>
      <vt:lpstr>Exercise  Getting the Conversation Started</vt:lpstr>
    </vt:vector>
  </TitlesOfParts>
  <Company>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c:title>
  <dc:creator>Laurie Wolinski</dc:creator>
  <cp:lastModifiedBy>Laurie Wolinski</cp:lastModifiedBy>
  <cp:revision>49</cp:revision>
  <cp:lastPrinted>2015-11-03T19:02:27Z</cp:lastPrinted>
  <dcterms:created xsi:type="dcterms:W3CDTF">2015-10-27T01:28:20Z</dcterms:created>
  <dcterms:modified xsi:type="dcterms:W3CDTF">2015-11-03T23:06:00Z</dcterms:modified>
</cp:coreProperties>
</file>