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7" r:id="rId1"/>
  </p:sldMasterIdLst>
  <p:sldIdLst>
    <p:sldId id="260" r:id="rId2"/>
    <p:sldId id="286" r:id="rId3"/>
    <p:sldId id="288" r:id="rId4"/>
    <p:sldId id="311" r:id="rId5"/>
    <p:sldId id="261" r:id="rId6"/>
    <p:sldId id="308" r:id="rId7"/>
    <p:sldId id="263" r:id="rId8"/>
    <p:sldId id="269" r:id="rId9"/>
    <p:sldId id="270" r:id="rId10"/>
    <p:sldId id="272" r:id="rId11"/>
    <p:sldId id="266" r:id="rId12"/>
    <p:sldId id="284" r:id="rId13"/>
    <p:sldId id="309" r:id="rId14"/>
    <p:sldId id="310" r:id="rId15"/>
    <p:sldId id="290" r:id="rId16"/>
    <p:sldId id="256" r:id="rId17"/>
    <p:sldId id="285" r:id="rId18"/>
    <p:sldId id="294" r:id="rId19"/>
    <p:sldId id="292" r:id="rId20"/>
    <p:sldId id="297" r:id="rId21"/>
    <p:sldId id="293" r:id="rId22"/>
    <p:sldId id="298" r:id="rId23"/>
    <p:sldId id="291" r:id="rId24"/>
    <p:sldId id="295" r:id="rId25"/>
    <p:sldId id="296" r:id="rId26"/>
    <p:sldId id="299" r:id="rId27"/>
    <p:sldId id="301" r:id="rId28"/>
    <p:sldId id="300" r:id="rId29"/>
    <p:sldId id="258" r:id="rId30"/>
    <p:sldId id="302" r:id="rId31"/>
    <p:sldId id="303" r:id="rId32"/>
    <p:sldId id="304" r:id="rId33"/>
    <p:sldId id="305" r:id="rId34"/>
    <p:sldId id="306" r:id="rId35"/>
    <p:sldId id="307" r:id="rId36"/>
    <p:sldId id="287"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aul Goeringer"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02" d="100"/>
          <a:sy n="102" d="100"/>
        </p:scale>
        <p:origin x="-1832"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printerSettings" Target="printerSettings/printerSettings1.bin"/><Relationship Id="rId39" Type="http://schemas.openxmlformats.org/officeDocument/2006/relationships/commentAuthors" Target="commentAuthors.xml"/><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JPG"/><Relationship Id="rId5"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chemeClr val="tx1"/>
                </a:solidFill>
              </a:defRPr>
            </a:lvl1pPr>
          </a:lstStyle>
          <a:p>
            <a:r>
              <a:rPr lang="en-US" smtClean="0"/>
              <a:t>Click to edit Master title style</a:t>
            </a:r>
            <a:endParaRPr lang="en-US" dirty="0"/>
          </a:p>
        </p:txBody>
      </p:sp>
      <p:sp>
        <p:nvSpPr>
          <p:cNvPr id="7" name="Rectangle 6"/>
          <p:cNvSpPr/>
          <p:nvPr/>
        </p:nvSpPr>
        <p:spPr>
          <a:xfrm>
            <a:off x="0" y="0"/>
            <a:ext cx="9144000" cy="1812153"/>
          </a:xfrm>
          <a:prstGeom prst="rect">
            <a:avLst/>
          </a:prstGeom>
          <a:solidFill>
            <a:srgbClr val="E03A3E"/>
          </a:solidFill>
          <a:ln>
            <a:solidFill>
              <a:srgbClr val="E03A3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4080911"/>
            <a:ext cx="9144000" cy="2777089"/>
          </a:xfrm>
          <a:prstGeom prst="rect">
            <a:avLst/>
          </a:prstGeom>
          <a:solidFill>
            <a:srgbClr val="E03A3E"/>
          </a:solidFill>
          <a:ln>
            <a:solidFill>
              <a:srgbClr val="E03A3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 Placeholder 11"/>
          <p:cNvSpPr>
            <a:spLocks noGrp="1"/>
          </p:cNvSpPr>
          <p:nvPr>
            <p:ph type="body" sz="quarter" idx="10" hasCustomPrompt="1"/>
          </p:nvPr>
        </p:nvSpPr>
        <p:spPr>
          <a:xfrm>
            <a:off x="4495800" y="5709379"/>
            <a:ext cx="4365625" cy="984250"/>
          </a:xfrm>
        </p:spPr>
        <p:txBody>
          <a:bodyPr>
            <a:normAutofit/>
          </a:bodyPr>
          <a:lstStyle>
            <a:lvl1pPr marL="0" indent="0">
              <a:buNone/>
              <a:defRPr sz="2400" baseline="0">
                <a:solidFill>
                  <a:srgbClr val="FFD500"/>
                </a:solidFill>
              </a:defRPr>
            </a:lvl1pPr>
          </a:lstStyle>
          <a:p>
            <a:pPr lvl="0"/>
            <a:r>
              <a:rPr lang="en-US" dirty="0" smtClean="0"/>
              <a:t>Click to insert name of program and date</a:t>
            </a:r>
          </a:p>
        </p:txBody>
      </p:sp>
      <p:sp>
        <p:nvSpPr>
          <p:cNvPr id="14" name="Text Placeholder 13"/>
          <p:cNvSpPr>
            <a:spLocks noGrp="1"/>
          </p:cNvSpPr>
          <p:nvPr>
            <p:ph type="body" sz="quarter" idx="11" hasCustomPrompt="1"/>
          </p:nvPr>
        </p:nvSpPr>
        <p:spPr>
          <a:xfrm>
            <a:off x="214313" y="4081463"/>
            <a:ext cx="4152900" cy="1398587"/>
          </a:xfrm>
        </p:spPr>
        <p:txBody>
          <a:bodyPr/>
          <a:lstStyle>
            <a:lvl1pPr marL="0" indent="0">
              <a:buNone/>
              <a:defRPr baseline="0">
                <a:solidFill>
                  <a:srgbClr val="FFD500"/>
                </a:solidFill>
              </a:defRPr>
            </a:lvl1pPr>
          </a:lstStyle>
          <a:p>
            <a:pPr lvl="0"/>
            <a:r>
              <a:rPr lang="en-US" dirty="0" smtClean="0"/>
              <a:t>Click to insert your name and title</a:t>
            </a:r>
            <a:endParaRPr lang="en-US" dirty="0"/>
          </a:p>
        </p:txBody>
      </p:sp>
      <p:pic>
        <p:nvPicPr>
          <p:cNvPr id="16" name="Picture 15" descr="edwin vegetables .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5800" y="4233609"/>
            <a:ext cx="1374349" cy="914400"/>
          </a:xfrm>
          <a:prstGeom prst="rect">
            <a:avLst/>
          </a:prstGeom>
        </p:spPr>
      </p:pic>
      <p:pic>
        <p:nvPicPr>
          <p:cNvPr id="17" name="Picture 16" descr="Legal-scales-books-gavel-Ima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2163" y="4233609"/>
            <a:ext cx="1374822" cy="914400"/>
          </a:xfrm>
          <a:prstGeom prst="rect">
            <a:avLst/>
          </a:prstGeom>
        </p:spPr>
      </p:pic>
      <p:pic>
        <p:nvPicPr>
          <p:cNvPr id="18" name="Picture 17" descr="agnr207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6789" y="4233609"/>
            <a:ext cx="1370931" cy="914400"/>
          </a:xfrm>
          <a:prstGeom prst="rect">
            <a:avLst/>
          </a:prstGeom>
        </p:spPr>
      </p:pic>
      <p:pic>
        <p:nvPicPr>
          <p:cNvPr id="3" name="Picture 2" descr="MPower-Logo_WHITE_UM-AG-LAW_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4572000" cy="1608085"/>
          </a:xfrm>
          <a:prstGeom prst="rect">
            <a:avLst/>
          </a:prstGeom>
        </p:spPr>
      </p:pic>
    </p:spTree>
    <p:extLst>
      <p:ext uri="{BB962C8B-B14F-4D97-AF65-F5344CB8AC3E}">
        <p14:creationId xmlns:p14="http://schemas.microsoft.com/office/powerpoint/2010/main" val="1607068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Rectangle 7"/>
          <p:cNvSpPr/>
          <p:nvPr/>
        </p:nvSpPr>
        <p:spPr>
          <a:xfrm>
            <a:off x="0" y="6520897"/>
            <a:ext cx="9144000" cy="337103"/>
          </a:xfrm>
          <a:prstGeom prst="rect">
            <a:avLst/>
          </a:prstGeom>
          <a:solidFill>
            <a:srgbClr val="E03A3E"/>
          </a:solidFill>
          <a:ln>
            <a:solidFill>
              <a:srgbClr val="E03A3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lvl1pPr>
              <a:defRPr>
                <a:solidFill>
                  <a:srgbClr val="FFD500"/>
                </a:solidFill>
              </a:defRPr>
            </a:lvl1pPr>
          </a:lstStyle>
          <a:p>
            <a:fld id="{A8FF3C8A-74CF-1045-93A9-6075D8E6575C}" type="datetimeFigureOut">
              <a:rPr lang="en-US" smtClean="0"/>
              <a:t>11/3/15</a:t>
            </a:fld>
            <a:endParaRPr lang="en-US"/>
          </a:p>
        </p:txBody>
      </p:sp>
      <p:sp>
        <p:nvSpPr>
          <p:cNvPr id="6" name="Footer Placeholder 5"/>
          <p:cNvSpPr>
            <a:spLocks noGrp="1"/>
          </p:cNvSpPr>
          <p:nvPr>
            <p:ph type="ftr" sz="quarter" idx="11"/>
          </p:nvPr>
        </p:nvSpPr>
        <p:spPr/>
        <p:txBody>
          <a:bodyPr/>
          <a:lstStyle>
            <a:lvl1pPr>
              <a:defRPr>
                <a:solidFill>
                  <a:srgbClr val="FFD500"/>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FFD500"/>
                </a:solidFill>
              </a:defRPr>
            </a:lvl1pPr>
          </a:lstStyle>
          <a:p>
            <a:fld id="{F16A189F-26F6-0A41-BF0D-3929280E365E}" type="slidenum">
              <a:rPr lang="en-US" smtClean="0"/>
              <a:t>‹#›</a:t>
            </a:fld>
            <a:endParaRPr lang="en-US"/>
          </a:p>
        </p:txBody>
      </p:sp>
      <p:sp>
        <p:nvSpPr>
          <p:cNvPr id="9" name="Rectangle 8"/>
          <p:cNvSpPr/>
          <p:nvPr/>
        </p:nvSpPr>
        <p:spPr>
          <a:xfrm>
            <a:off x="0" y="898942"/>
            <a:ext cx="9144000" cy="313916"/>
          </a:xfrm>
          <a:prstGeom prst="rect">
            <a:avLst/>
          </a:prstGeom>
          <a:solidFill>
            <a:srgbClr val="FFD5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0" y="0"/>
            <a:ext cx="9144000" cy="898942"/>
          </a:xfrm>
          <a:prstGeom prst="rect">
            <a:avLst/>
          </a:prstGeom>
          <a:solidFill>
            <a:srgbClr val="E03A3E"/>
          </a:solidFill>
          <a:ln>
            <a:solidFill>
              <a:srgbClr val="E03A3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pic>
        <p:nvPicPr>
          <p:cNvPr id="11" name="Picture 10" descr="MPower-Logo_WHITE_UM-AG-LAW_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69858"/>
            <a:ext cx="2743200" cy="964851"/>
          </a:xfrm>
          <a:prstGeom prst="rect">
            <a:avLst/>
          </a:prstGeom>
        </p:spPr>
      </p:pic>
    </p:spTree>
    <p:extLst>
      <p:ext uri="{BB962C8B-B14F-4D97-AF65-F5344CB8AC3E}">
        <p14:creationId xmlns:p14="http://schemas.microsoft.com/office/powerpoint/2010/main" val="28224106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p:nvSpPr>
        <p:spPr>
          <a:xfrm>
            <a:off x="0" y="6520897"/>
            <a:ext cx="9144000" cy="337103"/>
          </a:xfrm>
          <a:prstGeom prst="rect">
            <a:avLst/>
          </a:prstGeom>
          <a:solidFill>
            <a:srgbClr val="FFD500"/>
          </a:solidFill>
          <a:ln>
            <a:solidFill>
              <a:srgbClr val="FFD5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0" y="-1"/>
            <a:ext cx="9144000" cy="1216387"/>
          </a:xfrm>
          <a:prstGeom prst="rect">
            <a:avLst/>
          </a:prstGeom>
          <a:solidFill>
            <a:srgbClr val="E03A3E"/>
          </a:solidFill>
          <a:ln>
            <a:solidFill>
              <a:srgbClr val="E03A3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lvl1pPr>
              <a:defRPr>
                <a:ln>
                  <a:solidFill>
                    <a:srgbClr val="E03A3E"/>
                  </a:solidFill>
                </a:ln>
                <a:solidFill>
                  <a:srgbClr val="E03A3E"/>
                </a:solidFill>
              </a:defRPr>
            </a:lvl1pPr>
          </a:lstStyle>
          <a:p>
            <a:fld id="{A8FF3C8A-74CF-1045-93A9-6075D8E6575C}" type="datetimeFigureOut">
              <a:rPr lang="en-US" smtClean="0"/>
              <a:t>11/3/15</a:t>
            </a:fld>
            <a:endParaRPr lang="en-US"/>
          </a:p>
        </p:txBody>
      </p:sp>
      <p:sp>
        <p:nvSpPr>
          <p:cNvPr id="5" name="Footer Placeholder 4"/>
          <p:cNvSpPr>
            <a:spLocks noGrp="1"/>
          </p:cNvSpPr>
          <p:nvPr>
            <p:ph type="ftr" sz="quarter" idx="11"/>
          </p:nvPr>
        </p:nvSpPr>
        <p:spPr/>
        <p:txBody>
          <a:bodyPr/>
          <a:lstStyle>
            <a:lvl1pPr>
              <a:defRPr>
                <a:ln>
                  <a:solidFill>
                    <a:srgbClr val="E03A3E"/>
                  </a:solidFill>
                </a:ln>
                <a:solidFill>
                  <a:srgbClr val="E03A3E"/>
                </a:solidFill>
              </a:defRPr>
            </a:lvl1pPr>
          </a:lstStyle>
          <a:p>
            <a:endParaRPr lang="en-US"/>
          </a:p>
        </p:txBody>
      </p:sp>
      <p:sp>
        <p:nvSpPr>
          <p:cNvPr id="6" name="Slide Number Placeholder 5"/>
          <p:cNvSpPr>
            <a:spLocks noGrp="1"/>
          </p:cNvSpPr>
          <p:nvPr>
            <p:ph type="sldNum" sz="quarter" idx="12"/>
          </p:nvPr>
        </p:nvSpPr>
        <p:spPr/>
        <p:txBody>
          <a:bodyPr/>
          <a:lstStyle>
            <a:lvl1pPr>
              <a:defRPr>
                <a:ln>
                  <a:solidFill>
                    <a:srgbClr val="E03A3E"/>
                  </a:solidFill>
                </a:ln>
                <a:solidFill>
                  <a:srgbClr val="E03A3E"/>
                </a:solidFill>
              </a:defRPr>
            </a:lvl1pPr>
          </a:lstStyle>
          <a:p>
            <a:fld id="{F16A189F-26F6-0A41-BF0D-3929280E365E}" type="slidenum">
              <a:rPr lang="en-US" smtClean="0"/>
              <a:t>‹#›</a:t>
            </a:fld>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100430" y="73387"/>
            <a:ext cx="4109448" cy="1143000"/>
          </a:xfrm>
        </p:spPr>
        <p:txBody>
          <a:bodyPr/>
          <a:lstStyle/>
          <a:p>
            <a:r>
              <a:rPr lang="en-US" smtClean="0"/>
              <a:t>Click to edit Master title style</a:t>
            </a:r>
            <a:endParaRPr lang="en-US" dirty="0"/>
          </a:p>
        </p:txBody>
      </p:sp>
      <p:pic>
        <p:nvPicPr>
          <p:cNvPr id="10" name="Picture 9" descr="MPower-Logo_WHITE_UM-AG-LAW_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69858"/>
            <a:ext cx="2743200" cy="964851"/>
          </a:xfrm>
          <a:prstGeom prst="rect">
            <a:avLst/>
          </a:prstGeom>
        </p:spPr>
      </p:pic>
    </p:spTree>
    <p:extLst>
      <p:ext uri="{BB962C8B-B14F-4D97-AF65-F5344CB8AC3E}">
        <p14:creationId xmlns:p14="http://schemas.microsoft.com/office/powerpoint/2010/main" val="41270407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0" y="6520897"/>
            <a:ext cx="9144000" cy="337103"/>
          </a:xfrm>
          <a:prstGeom prst="rect">
            <a:avLst/>
          </a:prstGeom>
          <a:solidFill>
            <a:srgbClr val="FFD500"/>
          </a:solidFill>
          <a:ln>
            <a:solidFill>
              <a:srgbClr val="FFD5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E03A3E"/>
                </a:solidFill>
              </a:ln>
              <a:solidFill>
                <a:srgbClr val="E03A3E"/>
              </a:solidFill>
            </a:endParaRPr>
          </a:p>
        </p:txBody>
      </p:sp>
      <p:sp>
        <p:nvSpPr>
          <p:cNvPr id="9" name="Rectangle 8"/>
          <p:cNvSpPr/>
          <p:nvPr/>
        </p:nvSpPr>
        <p:spPr>
          <a:xfrm>
            <a:off x="0" y="-1"/>
            <a:ext cx="9144000" cy="1164771"/>
          </a:xfrm>
          <a:prstGeom prst="rect">
            <a:avLst/>
          </a:prstGeom>
          <a:solidFill>
            <a:srgbClr val="E03A3E"/>
          </a:solidFill>
          <a:ln>
            <a:solidFill>
              <a:srgbClr val="E03A3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lvl1pPr>
              <a:defRPr>
                <a:ln>
                  <a:solidFill>
                    <a:srgbClr val="E03A3E"/>
                  </a:solidFill>
                </a:ln>
                <a:solidFill>
                  <a:srgbClr val="E03A3E"/>
                </a:solidFill>
              </a:defRPr>
            </a:lvl1pPr>
          </a:lstStyle>
          <a:p>
            <a:fld id="{A8FF3C8A-74CF-1045-93A9-6075D8E6575C}" type="datetimeFigureOut">
              <a:rPr lang="en-US" smtClean="0"/>
              <a:t>11/3/15</a:t>
            </a:fld>
            <a:endParaRPr lang="en-US"/>
          </a:p>
        </p:txBody>
      </p:sp>
      <p:sp>
        <p:nvSpPr>
          <p:cNvPr id="5" name="Footer Placeholder 4"/>
          <p:cNvSpPr>
            <a:spLocks noGrp="1"/>
          </p:cNvSpPr>
          <p:nvPr>
            <p:ph type="ftr" sz="quarter" idx="11"/>
          </p:nvPr>
        </p:nvSpPr>
        <p:spPr/>
        <p:txBody>
          <a:bodyPr/>
          <a:lstStyle>
            <a:lvl1pPr>
              <a:defRPr>
                <a:ln>
                  <a:solidFill>
                    <a:srgbClr val="E03A3E"/>
                  </a:solidFill>
                </a:ln>
                <a:solidFill>
                  <a:srgbClr val="E03A3E"/>
                </a:solidFill>
              </a:defRPr>
            </a:lvl1pPr>
          </a:lstStyle>
          <a:p>
            <a:endParaRPr lang="en-US"/>
          </a:p>
        </p:txBody>
      </p:sp>
      <p:sp>
        <p:nvSpPr>
          <p:cNvPr id="6" name="Slide Number Placeholder 5"/>
          <p:cNvSpPr>
            <a:spLocks noGrp="1"/>
          </p:cNvSpPr>
          <p:nvPr>
            <p:ph type="sldNum" sz="quarter" idx="12"/>
          </p:nvPr>
        </p:nvSpPr>
        <p:spPr/>
        <p:txBody>
          <a:bodyPr/>
          <a:lstStyle>
            <a:lvl1pPr>
              <a:defRPr>
                <a:ln>
                  <a:solidFill>
                    <a:srgbClr val="E03A3E"/>
                  </a:solidFill>
                </a:ln>
                <a:solidFill>
                  <a:srgbClr val="E03A3E"/>
                </a:solidFill>
              </a:defRPr>
            </a:lvl1pPr>
          </a:lstStyle>
          <a:p>
            <a:fld id="{F16A189F-26F6-0A41-BF0D-3929280E365E}" type="slidenum">
              <a:rPr lang="en-US" smtClean="0"/>
              <a:t>‹#›</a:t>
            </a:fld>
            <a:endParaRPr lang="en-US"/>
          </a:p>
        </p:txBody>
      </p:sp>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10" name="Picture 9" descr="MPower-Logo_WHITE_UM-AG-LAW_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69858"/>
            <a:ext cx="2743200" cy="964851"/>
          </a:xfrm>
          <a:prstGeom prst="rect">
            <a:avLst/>
          </a:prstGeom>
        </p:spPr>
      </p:pic>
    </p:spTree>
    <p:extLst>
      <p:ext uri="{BB962C8B-B14F-4D97-AF65-F5344CB8AC3E}">
        <p14:creationId xmlns:p14="http://schemas.microsoft.com/office/powerpoint/2010/main" val="1344294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End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5"/>
            <a:ext cx="7772400" cy="1470025"/>
          </a:xfrm>
        </p:spPr>
        <p:txBody>
          <a:bodyPr/>
          <a:lstStyle>
            <a:lvl1pPr>
              <a:defRPr>
                <a:solidFill>
                  <a:schemeClr val="tx1"/>
                </a:solidFill>
              </a:defRPr>
            </a:lvl1pPr>
          </a:lstStyle>
          <a:p>
            <a:r>
              <a:rPr lang="en-US" dirty="0" smtClean="0"/>
              <a:t>Insert Thank You</a:t>
            </a:r>
            <a:endParaRPr lang="en-US" dirty="0"/>
          </a:p>
        </p:txBody>
      </p:sp>
      <p:sp>
        <p:nvSpPr>
          <p:cNvPr id="7" name="Rectangle 6"/>
          <p:cNvSpPr/>
          <p:nvPr/>
        </p:nvSpPr>
        <p:spPr>
          <a:xfrm>
            <a:off x="0" y="0"/>
            <a:ext cx="9144000" cy="1812153"/>
          </a:xfrm>
          <a:prstGeom prst="rect">
            <a:avLst/>
          </a:prstGeom>
          <a:solidFill>
            <a:srgbClr val="E03A3E"/>
          </a:solidFill>
          <a:ln>
            <a:solidFill>
              <a:srgbClr val="E03A3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4080911"/>
            <a:ext cx="9144000" cy="2777089"/>
          </a:xfrm>
          <a:prstGeom prst="rect">
            <a:avLst/>
          </a:prstGeom>
          <a:solidFill>
            <a:srgbClr val="E03A3E"/>
          </a:solidFill>
          <a:ln>
            <a:solidFill>
              <a:srgbClr val="E03A3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 Placeholder 11"/>
          <p:cNvSpPr>
            <a:spLocks noGrp="1"/>
          </p:cNvSpPr>
          <p:nvPr>
            <p:ph type="body" sz="quarter" idx="10" hasCustomPrompt="1"/>
          </p:nvPr>
        </p:nvSpPr>
        <p:spPr>
          <a:xfrm>
            <a:off x="4495800" y="5709379"/>
            <a:ext cx="4365625" cy="984250"/>
          </a:xfrm>
        </p:spPr>
        <p:txBody>
          <a:bodyPr>
            <a:normAutofit/>
          </a:bodyPr>
          <a:lstStyle>
            <a:lvl1pPr marL="0" indent="0">
              <a:buNone/>
              <a:defRPr sz="2400" baseline="0">
                <a:solidFill>
                  <a:srgbClr val="FFD500"/>
                </a:solidFill>
              </a:defRPr>
            </a:lvl1pPr>
          </a:lstStyle>
          <a:p>
            <a:pPr lvl="0"/>
            <a:r>
              <a:rPr lang="en-US" dirty="0" smtClean="0"/>
              <a:t>Insert website and social media contact info</a:t>
            </a:r>
          </a:p>
        </p:txBody>
      </p:sp>
      <p:sp>
        <p:nvSpPr>
          <p:cNvPr id="14" name="Text Placeholder 13"/>
          <p:cNvSpPr>
            <a:spLocks noGrp="1"/>
          </p:cNvSpPr>
          <p:nvPr>
            <p:ph type="body" sz="quarter" idx="11" hasCustomPrompt="1"/>
          </p:nvPr>
        </p:nvSpPr>
        <p:spPr>
          <a:xfrm>
            <a:off x="214313" y="4081463"/>
            <a:ext cx="4152900" cy="1398587"/>
          </a:xfrm>
        </p:spPr>
        <p:txBody>
          <a:bodyPr/>
          <a:lstStyle>
            <a:lvl1pPr marL="0" indent="0">
              <a:buNone/>
              <a:defRPr baseline="0">
                <a:solidFill>
                  <a:srgbClr val="FFD500"/>
                </a:solidFill>
              </a:defRPr>
            </a:lvl1pPr>
          </a:lstStyle>
          <a:p>
            <a:pPr lvl="0"/>
            <a:r>
              <a:rPr lang="en-US" dirty="0" smtClean="0"/>
              <a:t>Insert phone number and email</a:t>
            </a:r>
            <a:endParaRPr lang="en-US" dirty="0"/>
          </a:p>
        </p:txBody>
      </p:sp>
      <p:pic>
        <p:nvPicPr>
          <p:cNvPr id="3" name="Picture 2" descr="MPower-Logo_WHITE_UM-AG-LAW_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572000" cy="1608085"/>
          </a:xfrm>
          <a:prstGeom prst="rect">
            <a:avLst/>
          </a:prstGeom>
        </p:spPr>
      </p:pic>
      <p:pic>
        <p:nvPicPr>
          <p:cNvPr id="13" name="Picture 12" descr="AREC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5782" y="4232116"/>
            <a:ext cx="3279648" cy="1097280"/>
          </a:xfrm>
          <a:prstGeom prst="rect">
            <a:avLst/>
          </a:prstGeom>
        </p:spPr>
      </p:pic>
    </p:spTree>
    <p:extLst>
      <p:ext uri="{BB962C8B-B14F-4D97-AF65-F5344CB8AC3E}">
        <p14:creationId xmlns:p14="http://schemas.microsoft.com/office/powerpoint/2010/main" val="1847447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47482"/>
            <a:ext cx="8229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1212858"/>
          </a:xfrm>
          <a:prstGeom prst="rect">
            <a:avLst/>
          </a:prstGeom>
          <a:solidFill>
            <a:srgbClr val="E03A3E"/>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0430" y="69858"/>
            <a:ext cx="5450902" cy="1143000"/>
          </a:xfrm>
        </p:spPr>
        <p:txBody>
          <a:bodyPr/>
          <a:lstStyle/>
          <a:p>
            <a:r>
              <a:rPr lang="en-US" smtClean="0"/>
              <a:t>Click to edit Master title style</a:t>
            </a:r>
            <a:endParaRPr lang="en-US" dirty="0"/>
          </a:p>
        </p:txBody>
      </p:sp>
      <p:pic>
        <p:nvPicPr>
          <p:cNvPr id="10" name="Picture 9" descr="MPower-Logo_WHITE_UM-AG-LAW_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69858"/>
            <a:ext cx="2743200" cy="964851"/>
          </a:xfrm>
          <a:prstGeom prst="rect">
            <a:avLst/>
          </a:prstGeom>
        </p:spPr>
      </p:pic>
      <p:sp>
        <p:nvSpPr>
          <p:cNvPr id="11" name="Rectangle 10"/>
          <p:cNvSpPr/>
          <p:nvPr/>
        </p:nvSpPr>
        <p:spPr>
          <a:xfrm>
            <a:off x="0" y="6528592"/>
            <a:ext cx="9144000" cy="313916"/>
          </a:xfrm>
          <a:prstGeom prst="rect">
            <a:avLst/>
          </a:prstGeom>
          <a:solidFill>
            <a:srgbClr val="FFD500"/>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lvl1pPr>
              <a:defRPr>
                <a:solidFill>
                  <a:srgbClr val="E03A3E"/>
                </a:solidFill>
              </a:defRPr>
            </a:lvl1pPr>
          </a:lstStyle>
          <a:p>
            <a:fld id="{A8FF3C8A-74CF-1045-93A9-6075D8E6575C}" type="datetimeFigureOut">
              <a:rPr lang="en-US" smtClean="0"/>
              <a:t>11/3/15</a:t>
            </a:fld>
            <a:endParaRPr lang="en-US"/>
          </a:p>
        </p:txBody>
      </p:sp>
      <p:sp>
        <p:nvSpPr>
          <p:cNvPr id="5" name="Footer Placeholder 4"/>
          <p:cNvSpPr>
            <a:spLocks noGrp="1"/>
          </p:cNvSpPr>
          <p:nvPr>
            <p:ph type="ftr" sz="quarter" idx="11"/>
          </p:nvPr>
        </p:nvSpPr>
        <p:spPr/>
        <p:txBody>
          <a:bodyPr/>
          <a:lstStyle>
            <a:lvl1pPr>
              <a:defRPr>
                <a:solidFill>
                  <a:srgbClr val="E03A3E"/>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E03A3E"/>
                </a:solidFill>
              </a:defRPr>
            </a:lvl1pPr>
          </a:lstStyle>
          <a:p>
            <a:fld id="{F16A189F-26F6-0A41-BF0D-3929280E365E}" type="slidenum">
              <a:rPr lang="en-US" smtClean="0"/>
              <a:t>‹#›</a:t>
            </a:fld>
            <a:endParaRPr lang="en-US"/>
          </a:p>
        </p:txBody>
      </p:sp>
    </p:spTree>
    <p:extLst>
      <p:ext uri="{BB962C8B-B14F-4D97-AF65-F5344CB8AC3E}">
        <p14:creationId xmlns:p14="http://schemas.microsoft.com/office/powerpoint/2010/main" val="2988686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8" name="Rectangle 7"/>
          <p:cNvSpPr/>
          <p:nvPr/>
        </p:nvSpPr>
        <p:spPr>
          <a:xfrm>
            <a:off x="0" y="6564517"/>
            <a:ext cx="9144000" cy="313916"/>
          </a:xfrm>
          <a:prstGeom prst="rect">
            <a:avLst/>
          </a:prstGeom>
          <a:solidFill>
            <a:srgbClr val="FFD5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lvl1pPr>
              <a:defRPr>
                <a:solidFill>
                  <a:srgbClr val="E03A3E"/>
                </a:solidFill>
              </a:defRPr>
            </a:lvl1pPr>
          </a:lstStyle>
          <a:p>
            <a:fld id="{A8FF3C8A-74CF-1045-93A9-6075D8E6575C}" type="datetimeFigureOut">
              <a:rPr lang="en-US" smtClean="0"/>
              <a:t>11/3/15</a:t>
            </a:fld>
            <a:endParaRPr lang="en-US"/>
          </a:p>
        </p:txBody>
      </p:sp>
      <p:sp>
        <p:nvSpPr>
          <p:cNvPr id="5" name="Footer Placeholder 4"/>
          <p:cNvSpPr>
            <a:spLocks noGrp="1"/>
          </p:cNvSpPr>
          <p:nvPr>
            <p:ph type="ftr" sz="quarter" idx="11"/>
          </p:nvPr>
        </p:nvSpPr>
        <p:spPr/>
        <p:txBody>
          <a:bodyPr/>
          <a:lstStyle>
            <a:lvl1pPr>
              <a:defRPr>
                <a:solidFill>
                  <a:srgbClr val="E03A3E"/>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E03A3E"/>
                </a:solidFill>
              </a:defRPr>
            </a:lvl1pPr>
          </a:lstStyle>
          <a:p>
            <a:fld id="{F16A189F-26F6-0A41-BF0D-3929280E365E}" type="slidenum">
              <a:rPr lang="en-US" smtClean="0"/>
              <a:t>‹#›</a:t>
            </a:fld>
            <a:endParaRPr lang="en-US"/>
          </a:p>
        </p:txBody>
      </p:sp>
      <p:sp>
        <p:nvSpPr>
          <p:cNvPr id="12" name="Rectangle 11"/>
          <p:cNvSpPr/>
          <p:nvPr/>
        </p:nvSpPr>
        <p:spPr>
          <a:xfrm>
            <a:off x="0" y="0"/>
            <a:ext cx="9144000" cy="1212858"/>
          </a:xfrm>
          <a:prstGeom prst="rect">
            <a:avLst/>
          </a:prstGeom>
          <a:solidFill>
            <a:srgbClr val="E03A3E"/>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MPower-Logo_WHITE_UM-AG-LAW_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124003"/>
            <a:ext cx="2743200" cy="964851"/>
          </a:xfrm>
          <a:prstGeom prst="rect">
            <a:avLst/>
          </a:prstGeom>
        </p:spPr>
      </p:pic>
    </p:spTree>
    <p:extLst>
      <p:ext uri="{BB962C8B-B14F-4D97-AF65-F5344CB8AC3E}">
        <p14:creationId xmlns:p14="http://schemas.microsoft.com/office/powerpoint/2010/main" val="3680564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Rectangle 8"/>
          <p:cNvSpPr/>
          <p:nvPr/>
        </p:nvSpPr>
        <p:spPr>
          <a:xfrm>
            <a:off x="0" y="0"/>
            <a:ext cx="9144000" cy="1212858"/>
          </a:xfrm>
          <a:prstGeom prst="rect">
            <a:avLst/>
          </a:prstGeom>
          <a:solidFill>
            <a:srgbClr val="E03A3E"/>
          </a:solidFill>
          <a:ln>
            <a:solidFill>
              <a:srgbClr val="E03A3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0" y="6534696"/>
            <a:ext cx="9144000" cy="313916"/>
          </a:xfrm>
          <a:prstGeom prst="rect">
            <a:avLst/>
          </a:prstGeom>
          <a:solidFill>
            <a:srgbClr val="FFD5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4701" y="69858"/>
            <a:ext cx="5165486" cy="1143000"/>
          </a:xfrm>
        </p:spPr>
        <p:txBody>
          <a:bodyPr/>
          <a:lstStyle/>
          <a:p>
            <a:r>
              <a:rPr lang="en-US" smtClean="0"/>
              <a:t>Click to edit Master title style</a:t>
            </a:r>
            <a:endParaRPr lang="en-US" dirty="0"/>
          </a:p>
        </p:txBody>
      </p:sp>
      <p:pic>
        <p:nvPicPr>
          <p:cNvPr id="11" name="Picture 10" descr="MPower-Logo_WHITE_UM-AG-LAW_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69858"/>
            <a:ext cx="2743200" cy="964851"/>
          </a:xfrm>
          <a:prstGeom prst="rect">
            <a:avLst/>
          </a:prstGeom>
        </p:spPr>
      </p:pic>
      <p:sp>
        <p:nvSpPr>
          <p:cNvPr id="5" name="Date Placeholder 4"/>
          <p:cNvSpPr>
            <a:spLocks noGrp="1"/>
          </p:cNvSpPr>
          <p:nvPr>
            <p:ph type="dt" sz="half" idx="10"/>
          </p:nvPr>
        </p:nvSpPr>
        <p:spPr/>
        <p:txBody>
          <a:bodyPr/>
          <a:lstStyle>
            <a:lvl1pPr>
              <a:defRPr>
                <a:solidFill>
                  <a:srgbClr val="E03A3E"/>
                </a:solidFill>
              </a:defRPr>
            </a:lvl1pPr>
          </a:lstStyle>
          <a:p>
            <a:fld id="{A8FF3C8A-74CF-1045-93A9-6075D8E6575C}" type="datetimeFigureOut">
              <a:rPr lang="en-US" smtClean="0"/>
              <a:t>11/3/15</a:t>
            </a:fld>
            <a:endParaRPr lang="en-US"/>
          </a:p>
        </p:txBody>
      </p:sp>
      <p:sp>
        <p:nvSpPr>
          <p:cNvPr id="6" name="Footer Placeholder 5"/>
          <p:cNvSpPr>
            <a:spLocks noGrp="1"/>
          </p:cNvSpPr>
          <p:nvPr>
            <p:ph type="ftr" sz="quarter" idx="11"/>
          </p:nvPr>
        </p:nvSpPr>
        <p:spPr/>
        <p:txBody>
          <a:bodyPr/>
          <a:lstStyle>
            <a:lvl1pPr>
              <a:defRPr>
                <a:solidFill>
                  <a:srgbClr val="E03A3E"/>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E03A3E"/>
                </a:solidFill>
              </a:defRPr>
            </a:lvl1pPr>
          </a:lstStyle>
          <a:p>
            <a:fld id="{F16A189F-26F6-0A41-BF0D-3929280E365E}" type="slidenum">
              <a:rPr lang="en-US" smtClean="0"/>
              <a:t>‹#›</a:t>
            </a:fld>
            <a:endParaRPr lang="en-US"/>
          </a:p>
        </p:txBody>
      </p:sp>
    </p:spTree>
    <p:extLst>
      <p:ext uri="{BB962C8B-B14F-4D97-AF65-F5344CB8AC3E}">
        <p14:creationId xmlns:p14="http://schemas.microsoft.com/office/powerpoint/2010/main" val="903117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Rectangle 9"/>
          <p:cNvSpPr/>
          <p:nvPr/>
        </p:nvSpPr>
        <p:spPr>
          <a:xfrm>
            <a:off x="0" y="-1"/>
            <a:ext cx="9144000" cy="1216387"/>
          </a:xfrm>
          <a:prstGeom prst="rect">
            <a:avLst/>
          </a:prstGeom>
          <a:solidFill>
            <a:srgbClr val="E03A3E"/>
          </a:solidFill>
          <a:ln>
            <a:solidFill>
              <a:srgbClr val="E03A3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0" y="6544084"/>
            <a:ext cx="9144000" cy="313916"/>
          </a:xfrm>
          <a:prstGeom prst="rect">
            <a:avLst/>
          </a:prstGeom>
          <a:solidFill>
            <a:srgbClr val="FFD5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0430" y="73387"/>
            <a:ext cx="4544595" cy="1143000"/>
          </a:xfrm>
        </p:spPr>
        <p:txBody>
          <a:bodyPr/>
          <a:lstStyle>
            <a:lvl1pPr>
              <a:defRPr/>
            </a:lvl1pPr>
          </a:lstStyle>
          <a:p>
            <a:r>
              <a:rPr lang="en-US" smtClean="0"/>
              <a:t>Click to edit Master title style</a:t>
            </a:r>
            <a:endParaRPr lang="en-US" dirty="0"/>
          </a:p>
        </p:txBody>
      </p:sp>
      <p:sp>
        <p:nvSpPr>
          <p:cNvPr id="7" name="Date Placeholder 6"/>
          <p:cNvSpPr>
            <a:spLocks noGrp="1"/>
          </p:cNvSpPr>
          <p:nvPr>
            <p:ph type="dt" sz="half" idx="10"/>
          </p:nvPr>
        </p:nvSpPr>
        <p:spPr/>
        <p:txBody>
          <a:bodyPr/>
          <a:lstStyle>
            <a:lvl1pPr>
              <a:defRPr>
                <a:ln>
                  <a:solidFill>
                    <a:srgbClr val="E03A3E"/>
                  </a:solidFill>
                </a:ln>
                <a:solidFill>
                  <a:srgbClr val="E03A3E"/>
                </a:solidFill>
              </a:defRPr>
            </a:lvl1pPr>
          </a:lstStyle>
          <a:p>
            <a:fld id="{A8FF3C8A-74CF-1045-93A9-6075D8E6575C}" type="datetimeFigureOut">
              <a:rPr lang="en-US" smtClean="0"/>
              <a:t>11/3/15</a:t>
            </a:fld>
            <a:endParaRPr lang="en-US"/>
          </a:p>
        </p:txBody>
      </p:sp>
      <p:sp>
        <p:nvSpPr>
          <p:cNvPr id="8" name="Footer Placeholder 7"/>
          <p:cNvSpPr>
            <a:spLocks noGrp="1"/>
          </p:cNvSpPr>
          <p:nvPr>
            <p:ph type="ftr" sz="quarter" idx="11"/>
          </p:nvPr>
        </p:nvSpPr>
        <p:spPr/>
        <p:txBody>
          <a:bodyPr/>
          <a:lstStyle>
            <a:lvl1pPr>
              <a:defRPr>
                <a:ln>
                  <a:solidFill>
                    <a:srgbClr val="E03A3E"/>
                  </a:solidFill>
                </a:ln>
                <a:solidFill>
                  <a:srgbClr val="E03A3E"/>
                </a:solidFill>
              </a:defRPr>
            </a:lvl1pPr>
          </a:lstStyle>
          <a:p>
            <a:endParaRPr lang="en-US"/>
          </a:p>
        </p:txBody>
      </p:sp>
      <p:sp>
        <p:nvSpPr>
          <p:cNvPr id="9" name="Slide Number Placeholder 8"/>
          <p:cNvSpPr>
            <a:spLocks noGrp="1"/>
          </p:cNvSpPr>
          <p:nvPr>
            <p:ph type="sldNum" sz="quarter" idx="12"/>
          </p:nvPr>
        </p:nvSpPr>
        <p:spPr/>
        <p:txBody>
          <a:bodyPr/>
          <a:lstStyle>
            <a:lvl1pPr>
              <a:defRPr>
                <a:ln>
                  <a:solidFill>
                    <a:srgbClr val="E03A3E"/>
                  </a:solidFill>
                </a:ln>
                <a:solidFill>
                  <a:srgbClr val="E03A3E"/>
                </a:solidFill>
              </a:defRPr>
            </a:lvl1pPr>
          </a:lstStyle>
          <a:p>
            <a:fld id="{F16A189F-26F6-0A41-BF0D-3929280E365E}" type="slidenum">
              <a:rPr lang="en-US" smtClean="0"/>
              <a:t>‹#›</a:t>
            </a:fld>
            <a:endParaRPr lang="en-US"/>
          </a:p>
        </p:txBody>
      </p:sp>
      <p:pic>
        <p:nvPicPr>
          <p:cNvPr id="13" name="Picture 12" descr="MPower-Logo_WHITE_UM-AG-LAW_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69858"/>
            <a:ext cx="2743200" cy="964851"/>
          </a:xfrm>
          <a:prstGeom prst="rect">
            <a:avLst/>
          </a:prstGeom>
        </p:spPr>
      </p:pic>
    </p:spTree>
    <p:extLst>
      <p:ext uri="{BB962C8B-B14F-4D97-AF65-F5344CB8AC3E}">
        <p14:creationId xmlns:p14="http://schemas.microsoft.com/office/powerpoint/2010/main" val="3913393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p:nvSpPr>
        <p:spPr>
          <a:xfrm>
            <a:off x="0" y="0"/>
            <a:ext cx="9144000" cy="1160798"/>
          </a:xfrm>
          <a:prstGeom prst="rect">
            <a:avLst/>
          </a:prstGeom>
          <a:solidFill>
            <a:srgbClr val="E03A3E"/>
          </a:solidFill>
          <a:ln>
            <a:solidFill>
              <a:srgbClr val="E03A3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0" y="6538912"/>
            <a:ext cx="9144000" cy="313916"/>
          </a:xfrm>
          <a:prstGeom prst="rect">
            <a:avLst/>
          </a:prstGeom>
          <a:solidFill>
            <a:srgbClr val="FFD5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0431" y="17798"/>
            <a:ext cx="4109448" cy="11430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lvl1pPr>
              <a:defRPr>
                <a:ln>
                  <a:solidFill>
                    <a:srgbClr val="E03A3E"/>
                  </a:solidFill>
                </a:ln>
                <a:solidFill>
                  <a:srgbClr val="E03A3E"/>
                </a:solidFill>
              </a:defRPr>
            </a:lvl1pPr>
          </a:lstStyle>
          <a:p>
            <a:fld id="{A8FF3C8A-74CF-1045-93A9-6075D8E6575C}" type="datetimeFigureOut">
              <a:rPr lang="en-US" smtClean="0"/>
              <a:t>11/3/15</a:t>
            </a:fld>
            <a:endParaRPr lang="en-US"/>
          </a:p>
        </p:txBody>
      </p:sp>
      <p:sp>
        <p:nvSpPr>
          <p:cNvPr id="4" name="Footer Placeholder 3"/>
          <p:cNvSpPr>
            <a:spLocks noGrp="1"/>
          </p:cNvSpPr>
          <p:nvPr>
            <p:ph type="ftr" sz="quarter" idx="11"/>
          </p:nvPr>
        </p:nvSpPr>
        <p:spPr/>
        <p:txBody>
          <a:bodyPr/>
          <a:lstStyle>
            <a:lvl1pPr>
              <a:defRPr>
                <a:ln>
                  <a:solidFill>
                    <a:srgbClr val="E03A3E"/>
                  </a:solidFill>
                </a:ln>
                <a:solidFill>
                  <a:srgbClr val="E03A3E"/>
                </a:solidFill>
              </a:defRPr>
            </a:lvl1pPr>
          </a:lstStyle>
          <a:p>
            <a:endParaRPr lang="en-US"/>
          </a:p>
        </p:txBody>
      </p:sp>
      <p:sp>
        <p:nvSpPr>
          <p:cNvPr id="5" name="Slide Number Placeholder 4"/>
          <p:cNvSpPr>
            <a:spLocks noGrp="1"/>
          </p:cNvSpPr>
          <p:nvPr>
            <p:ph type="sldNum" sz="quarter" idx="12"/>
          </p:nvPr>
        </p:nvSpPr>
        <p:spPr/>
        <p:txBody>
          <a:bodyPr/>
          <a:lstStyle>
            <a:lvl1pPr>
              <a:defRPr>
                <a:ln>
                  <a:solidFill>
                    <a:srgbClr val="E03A3E"/>
                  </a:solidFill>
                </a:ln>
                <a:solidFill>
                  <a:srgbClr val="E03A3E"/>
                </a:solidFill>
              </a:defRPr>
            </a:lvl1pPr>
          </a:lstStyle>
          <a:p>
            <a:fld id="{F16A189F-26F6-0A41-BF0D-3929280E365E}" type="slidenum">
              <a:rPr lang="en-US" smtClean="0"/>
              <a:t>‹#›</a:t>
            </a:fld>
            <a:endParaRPr lang="en-US"/>
          </a:p>
        </p:txBody>
      </p:sp>
      <p:pic>
        <p:nvPicPr>
          <p:cNvPr id="9" name="Picture 8" descr="MPower-Logo_WHITE_UM-AG-LAW_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69858"/>
            <a:ext cx="2743200" cy="964851"/>
          </a:xfrm>
          <a:prstGeom prst="rect">
            <a:avLst/>
          </a:prstGeom>
        </p:spPr>
      </p:pic>
    </p:spTree>
    <p:extLst>
      <p:ext uri="{BB962C8B-B14F-4D97-AF65-F5344CB8AC3E}">
        <p14:creationId xmlns:p14="http://schemas.microsoft.com/office/powerpoint/2010/main" val="2115432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0" y="6520897"/>
            <a:ext cx="9144000" cy="337103"/>
          </a:xfrm>
          <a:prstGeom prst="rect">
            <a:avLst/>
          </a:prstGeom>
          <a:solidFill>
            <a:srgbClr val="FFD500"/>
          </a:solidFill>
          <a:ln>
            <a:solidFill>
              <a:srgbClr val="FFD5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lvl1pPr>
              <a:defRPr>
                <a:ln>
                  <a:solidFill>
                    <a:srgbClr val="E03A3E"/>
                  </a:solidFill>
                </a:ln>
                <a:solidFill>
                  <a:srgbClr val="E03A3E"/>
                </a:solidFill>
              </a:defRPr>
            </a:lvl1pPr>
          </a:lstStyle>
          <a:p>
            <a:fld id="{A8FF3C8A-74CF-1045-93A9-6075D8E6575C}" type="datetimeFigureOut">
              <a:rPr lang="en-US" smtClean="0"/>
              <a:t>11/3/15</a:t>
            </a:fld>
            <a:endParaRPr lang="en-US"/>
          </a:p>
        </p:txBody>
      </p:sp>
      <p:sp>
        <p:nvSpPr>
          <p:cNvPr id="4" name="Slide Number Placeholder 3"/>
          <p:cNvSpPr>
            <a:spLocks noGrp="1"/>
          </p:cNvSpPr>
          <p:nvPr>
            <p:ph type="sldNum" sz="quarter" idx="12"/>
          </p:nvPr>
        </p:nvSpPr>
        <p:spPr/>
        <p:txBody>
          <a:bodyPr vert="horz" lIns="91440" tIns="45720" rIns="91440" bIns="45720" rtlCol="0" anchor="ctr"/>
          <a:lstStyle>
            <a:lvl1pPr>
              <a:defRPr lang="en-US" smtClean="0">
                <a:ln>
                  <a:solidFill>
                    <a:srgbClr val="E03A3E"/>
                  </a:solidFill>
                </a:ln>
                <a:solidFill>
                  <a:srgbClr val="E03A3E"/>
                </a:solidFill>
              </a:defRPr>
            </a:lvl1pPr>
          </a:lstStyle>
          <a:p>
            <a:fld id="{F16A189F-26F6-0A41-BF0D-3929280E365E}" type="slidenum">
              <a:rPr lang="en-US" smtClean="0"/>
              <a:t>‹#›</a:t>
            </a:fld>
            <a:endParaRPr lang="en-US"/>
          </a:p>
        </p:txBody>
      </p:sp>
      <p:sp>
        <p:nvSpPr>
          <p:cNvPr id="3" name="Footer Placeholder 2"/>
          <p:cNvSpPr>
            <a:spLocks noGrp="1"/>
          </p:cNvSpPr>
          <p:nvPr>
            <p:ph type="ftr" sz="quarter" idx="11"/>
          </p:nvPr>
        </p:nvSpPr>
        <p:spPr/>
        <p:txBody>
          <a:bodyPr vert="horz" lIns="91440" tIns="45720" rIns="91440" bIns="45720" rtlCol="0" anchor="ctr"/>
          <a:lstStyle>
            <a:lvl1pPr>
              <a:defRPr lang="en-US">
                <a:ln>
                  <a:solidFill>
                    <a:srgbClr val="E03A3E"/>
                  </a:solidFill>
                </a:ln>
                <a:solidFill>
                  <a:srgbClr val="E03A3E"/>
                </a:solidFill>
              </a:defRPr>
            </a:lvl1pPr>
          </a:lstStyle>
          <a:p>
            <a:endParaRPr lang="en-US"/>
          </a:p>
        </p:txBody>
      </p:sp>
      <p:sp>
        <p:nvSpPr>
          <p:cNvPr id="6" name="Rectangle 5"/>
          <p:cNvSpPr/>
          <p:nvPr/>
        </p:nvSpPr>
        <p:spPr>
          <a:xfrm>
            <a:off x="0" y="-1"/>
            <a:ext cx="9144000" cy="1273629"/>
          </a:xfrm>
          <a:prstGeom prst="rect">
            <a:avLst/>
          </a:prstGeom>
          <a:solidFill>
            <a:srgbClr val="E03A3E"/>
          </a:solidFill>
          <a:ln>
            <a:solidFill>
              <a:srgbClr val="E03A3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MPower-Logo_WHITE_UM-AG-LAW_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69858"/>
            <a:ext cx="2743200" cy="964851"/>
          </a:xfrm>
          <a:prstGeom prst="rect">
            <a:avLst/>
          </a:prstGeom>
        </p:spPr>
      </p:pic>
    </p:spTree>
    <p:extLst>
      <p:ext uri="{BB962C8B-B14F-4D97-AF65-F5344CB8AC3E}">
        <p14:creationId xmlns:p14="http://schemas.microsoft.com/office/powerpoint/2010/main" val="30816855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Rectangle 8"/>
          <p:cNvSpPr/>
          <p:nvPr/>
        </p:nvSpPr>
        <p:spPr>
          <a:xfrm>
            <a:off x="0" y="-1"/>
            <a:ext cx="9144000" cy="1298575"/>
          </a:xfrm>
          <a:prstGeom prst="rect">
            <a:avLst/>
          </a:prstGeom>
          <a:solidFill>
            <a:srgbClr val="E03A3E"/>
          </a:solidFill>
          <a:ln>
            <a:solidFill>
              <a:srgbClr val="E03A3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dirty="0"/>
          </a:p>
        </p:txBody>
      </p:sp>
      <p:sp>
        <p:nvSpPr>
          <p:cNvPr id="10" name="Rectangle 9"/>
          <p:cNvSpPr/>
          <p:nvPr/>
        </p:nvSpPr>
        <p:spPr>
          <a:xfrm>
            <a:off x="0" y="6520897"/>
            <a:ext cx="9144000" cy="337103"/>
          </a:xfrm>
          <a:prstGeom prst="rect">
            <a:avLst/>
          </a:prstGeom>
          <a:solidFill>
            <a:srgbClr val="FFD500"/>
          </a:solidFill>
          <a:ln>
            <a:solidFill>
              <a:srgbClr val="FFD5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lvl1pPr>
              <a:defRPr>
                <a:ln>
                  <a:solidFill>
                    <a:srgbClr val="E03A3E"/>
                  </a:solidFill>
                </a:ln>
                <a:solidFill>
                  <a:srgbClr val="E03A3E"/>
                </a:solidFill>
              </a:defRPr>
            </a:lvl1pPr>
          </a:lstStyle>
          <a:p>
            <a:fld id="{A8FF3C8A-74CF-1045-93A9-6075D8E6575C}" type="datetimeFigureOut">
              <a:rPr lang="en-US" smtClean="0"/>
              <a:t>11/3/15</a:t>
            </a:fld>
            <a:endParaRPr lang="en-US"/>
          </a:p>
        </p:txBody>
      </p:sp>
      <p:sp>
        <p:nvSpPr>
          <p:cNvPr id="6" name="Footer Placeholder 5"/>
          <p:cNvSpPr>
            <a:spLocks noGrp="1"/>
          </p:cNvSpPr>
          <p:nvPr>
            <p:ph type="ftr" sz="quarter" idx="11"/>
          </p:nvPr>
        </p:nvSpPr>
        <p:spPr/>
        <p:txBody>
          <a:bodyPr/>
          <a:lstStyle>
            <a:lvl1pPr>
              <a:defRPr>
                <a:ln>
                  <a:solidFill>
                    <a:srgbClr val="E03A3E"/>
                  </a:solidFill>
                </a:ln>
                <a:solidFill>
                  <a:srgbClr val="E03A3E"/>
                </a:solidFill>
              </a:defRPr>
            </a:lvl1pPr>
          </a:lstStyle>
          <a:p>
            <a:endParaRPr lang="en-US"/>
          </a:p>
        </p:txBody>
      </p:sp>
      <p:sp>
        <p:nvSpPr>
          <p:cNvPr id="7" name="Slide Number Placeholder 6"/>
          <p:cNvSpPr>
            <a:spLocks noGrp="1"/>
          </p:cNvSpPr>
          <p:nvPr>
            <p:ph type="sldNum" sz="quarter" idx="12"/>
          </p:nvPr>
        </p:nvSpPr>
        <p:spPr/>
        <p:txBody>
          <a:bodyPr/>
          <a:lstStyle>
            <a:lvl1pPr>
              <a:defRPr>
                <a:ln>
                  <a:solidFill>
                    <a:srgbClr val="E03A3E"/>
                  </a:solidFill>
                </a:ln>
                <a:solidFill>
                  <a:srgbClr val="E03A3E"/>
                </a:solidFill>
              </a:defRPr>
            </a:lvl1pPr>
          </a:lstStyle>
          <a:p>
            <a:fld id="{F16A189F-26F6-0A41-BF0D-3929280E365E}" type="slidenum">
              <a:rPr lang="en-US" smtClean="0"/>
              <a:t>‹#›</a:t>
            </a:fld>
            <a:endParaRPr lang="en-US"/>
          </a:p>
        </p:txBody>
      </p:sp>
      <p:pic>
        <p:nvPicPr>
          <p:cNvPr id="11" name="Picture 10" descr="MPower-Logo_WHITE_UM-AG-LAW_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69858"/>
            <a:ext cx="2743200" cy="964851"/>
          </a:xfrm>
          <a:prstGeom prst="rect">
            <a:avLst/>
          </a:prstGeom>
        </p:spPr>
      </p:pic>
    </p:spTree>
    <p:extLst>
      <p:ext uri="{BB962C8B-B14F-4D97-AF65-F5344CB8AC3E}">
        <p14:creationId xmlns:p14="http://schemas.microsoft.com/office/powerpoint/2010/main" val="77133717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FF3C8A-74CF-1045-93A9-6075D8E6575C}" type="datetimeFigureOut">
              <a:rPr lang="en-US" smtClean="0"/>
              <a:t>11/3/15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6A189F-26F6-0A41-BF0D-3929280E365E}" type="slidenum">
              <a:rPr lang="en-US" smtClean="0"/>
              <a:t>‹#›</a:t>
            </a:fld>
            <a:endParaRPr lang="en-US"/>
          </a:p>
        </p:txBody>
      </p:sp>
    </p:spTree>
    <p:extLst>
      <p:ext uri="{BB962C8B-B14F-4D97-AF65-F5344CB8AC3E}">
        <p14:creationId xmlns:p14="http://schemas.microsoft.com/office/powerpoint/2010/main" val="3624431150"/>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3.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4.jpeg"/><Relationship Id="rId3" Type="http://schemas.microsoft.com/office/2007/relationships/hdphoto" Target="../media/hdphoto1.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www.mpowermaryland.com/"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5.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7.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anewhall@umd.edu"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www.facebook.com/MdAgLaw" TargetMode="External"/><Relationship Id="rId4" Type="http://schemas.openxmlformats.org/officeDocument/2006/relationships/image" Target="../media/image6.jpeg"/><Relationship Id="rId1" Type="http://schemas.openxmlformats.org/officeDocument/2006/relationships/slideLayout" Target="../slideLayouts/slideLayout5.xml"/><Relationship Id="rId2" Type="http://schemas.openxmlformats.org/officeDocument/2006/relationships/hyperlink" Target="http://www.umaglaw.org/"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Fundamentals of Succession </a:t>
            </a:r>
            <a:r>
              <a:rPr lang="en-US" dirty="0"/>
              <a:t>P</a:t>
            </a:r>
            <a:r>
              <a:rPr lang="en-US" dirty="0" smtClean="0"/>
              <a:t>lanning</a:t>
            </a:r>
            <a:endParaRPr lang="en-US" dirty="0"/>
          </a:p>
        </p:txBody>
      </p:sp>
      <p:sp>
        <p:nvSpPr>
          <p:cNvPr id="3" name="Subtitle 2"/>
          <p:cNvSpPr>
            <a:spLocks noGrp="1"/>
          </p:cNvSpPr>
          <p:nvPr>
            <p:ph type="body" sz="quarter" idx="10"/>
          </p:nvPr>
        </p:nvSpPr>
        <p:spPr/>
        <p:txBody>
          <a:bodyPr>
            <a:normAutofit fontScale="92500"/>
          </a:bodyPr>
          <a:lstStyle/>
          <a:p>
            <a:pPr algn="ctr"/>
            <a:r>
              <a:rPr lang="en-US" dirty="0" smtClean="0"/>
              <a:t>Delaware Farm Transition Workshop</a:t>
            </a:r>
            <a:endParaRPr lang="en-US" dirty="0"/>
          </a:p>
          <a:p>
            <a:pPr algn="ctr"/>
            <a:r>
              <a:rPr lang="en-US" dirty="0" smtClean="0"/>
              <a:t>November 3, </a:t>
            </a:r>
            <a:r>
              <a:rPr lang="en-US" dirty="0"/>
              <a:t>2015</a:t>
            </a:r>
          </a:p>
        </p:txBody>
      </p:sp>
      <p:sp>
        <p:nvSpPr>
          <p:cNvPr id="4" name="Text Placeholder 3"/>
          <p:cNvSpPr>
            <a:spLocks noGrp="1"/>
          </p:cNvSpPr>
          <p:nvPr>
            <p:ph type="body" sz="quarter" idx="11"/>
          </p:nvPr>
        </p:nvSpPr>
        <p:spPr/>
        <p:txBody>
          <a:bodyPr>
            <a:normAutofit fontScale="92500"/>
          </a:bodyPr>
          <a:lstStyle/>
          <a:p>
            <a:r>
              <a:rPr lang="en-US" dirty="0"/>
              <a:t>Ashley </a:t>
            </a:r>
            <a:r>
              <a:rPr lang="en-US" dirty="0" smtClean="0"/>
              <a:t>Newhall </a:t>
            </a:r>
          </a:p>
          <a:p>
            <a:r>
              <a:rPr lang="en-US" dirty="0" smtClean="0"/>
              <a:t>Extension Legal Specialist</a:t>
            </a:r>
            <a:endParaRPr lang="en-US" dirty="0"/>
          </a:p>
          <a:p>
            <a:endParaRPr lang="en-US" dirty="0"/>
          </a:p>
        </p:txBody>
      </p:sp>
    </p:spTree>
    <p:extLst>
      <p:ext uri="{BB962C8B-B14F-4D97-AF65-F5344CB8AC3E}">
        <p14:creationId xmlns:p14="http://schemas.microsoft.com/office/powerpoint/2010/main" val="255361355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4330780" cy="4525963"/>
          </a:xfrm>
        </p:spPr>
        <p:txBody>
          <a:bodyPr/>
          <a:lstStyle/>
          <a:p>
            <a:r>
              <a:rPr lang="en-US" dirty="0" smtClean="0"/>
              <a:t>SOLUTION?</a:t>
            </a:r>
          </a:p>
          <a:p>
            <a:pPr lvl="1"/>
            <a:r>
              <a:rPr lang="en-US" sz="3200" dirty="0" smtClean="0"/>
              <a:t>The way to avoid this issue is to draft the will so it says "to Daughter X</a:t>
            </a:r>
            <a:r>
              <a:rPr lang="en-US" sz="3200" b="1" i="1" dirty="0" smtClean="0"/>
              <a:t>, if she survives me</a:t>
            </a:r>
            <a:r>
              <a:rPr lang="en-US" sz="3200" dirty="0" smtClean="0"/>
              <a:t>"</a:t>
            </a:r>
          </a:p>
          <a:p>
            <a:pPr marL="457200" lvl="1" indent="0">
              <a:buNone/>
            </a:pPr>
            <a:endParaRPr lang="en-US" dirty="0" smtClean="0"/>
          </a:p>
          <a:p>
            <a:pPr lvl="1"/>
            <a:endParaRPr lang="en-US" dirty="0"/>
          </a:p>
        </p:txBody>
      </p:sp>
      <p:sp>
        <p:nvSpPr>
          <p:cNvPr id="2" name="Title 1"/>
          <p:cNvSpPr>
            <a:spLocks noGrp="1"/>
          </p:cNvSpPr>
          <p:nvPr>
            <p:ph type="title"/>
          </p:nvPr>
        </p:nvSpPr>
        <p:spPr/>
        <p:txBody>
          <a:bodyPr>
            <a:normAutofit fontScale="90000"/>
          </a:bodyPr>
          <a:lstStyle/>
          <a:p>
            <a:r>
              <a:rPr lang="en-US" dirty="0" smtClean="0"/>
              <a:t>What You DON’T Want To Happen</a:t>
            </a:r>
            <a:endParaRPr lang="en-US" dirty="0"/>
          </a:p>
        </p:txBody>
      </p:sp>
      <p:pic>
        <p:nvPicPr>
          <p:cNvPr id="4" name="Picture 3" descr="md_0910122817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3179" y="1336842"/>
            <a:ext cx="4230293" cy="4678947"/>
          </a:xfrm>
          <a:prstGeom prst="rect">
            <a:avLst/>
          </a:prstGeom>
        </p:spPr>
      </p:pic>
    </p:spTree>
    <p:extLst>
      <p:ext uri="{BB962C8B-B14F-4D97-AF65-F5344CB8AC3E}">
        <p14:creationId xmlns:p14="http://schemas.microsoft.com/office/powerpoint/2010/main" val="183057614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a:bodyPr>
          <a:lstStyle/>
          <a:p>
            <a:pPr marL="342900" lvl="1" indent="-342900">
              <a:buFont typeface="Arial"/>
              <a:buChar char="•"/>
            </a:pPr>
            <a:r>
              <a:rPr lang="en-US" sz="2400" dirty="0" smtClean="0"/>
              <a:t>A legal agreement between you (grantor) and a manager of the trust (trustee) for the benefit of a third party (beneficiary).</a:t>
            </a:r>
          </a:p>
          <a:p>
            <a:pPr marL="342900" lvl="1" indent="-342900">
              <a:buFont typeface="Arial"/>
              <a:buChar char="•"/>
            </a:pPr>
            <a:endParaRPr lang="en-US" sz="2400" dirty="0" smtClean="0"/>
          </a:p>
          <a:p>
            <a:r>
              <a:rPr lang="en-US" dirty="0" smtClean="0"/>
              <a:t>People who should consider using a trust</a:t>
            </a:r>
          </a:p>
          <a:p>
            <a:pPr lvl="1"/>
            <a:r>
              <a:rPr lang="en-US" sz="2400" dirty="0" smtClean="0"/>
              <a:t>Those with estates approaching federal estate tax limits, for 2014 that is estates over </a:t>
            </a:r>
            <a:r>
              <a:rPr lang="en-US" sz="2400" smtClean="0"/>
              <a:t>$</a:t>
            </a:r>
            <a:r>
              <a:rPr lang="en-US" sz="2400" smtClean="0"/>
              <a:t>5.43 </a:t>
            </a:r>
            <a:r>
              <a:rPr lang="en-US" sz="2400" dirty="0" smtClean="0"/>
              <a:t>million</a:t>
            </a:r>
          </a:p>
          <a:p>
            <a:pPr lvl="1"/>
            <a:r>
              <a:rPr lang="en-US" sz="2400" dirty="0" smtClean="0"/>
              <a:t>Those with children or a disabled family member to provide for their care if the parents were to unexpectedly pass away</a:t>
            </a:r>
          </a:p>
          <a:p>
            <a:pPr lvl="1"/>
            <a:r>
              <a:rPr lang="en-US" sz="2400" dirty="0" smtClean="0"/>
              <a:t>Family members that can no longer manage their own affairs, such as an elderly parent</a:t>
            </a:r>
          </a:p>
          <a:p>
            <a:endParaRPr lang="en-US" dirty="0"/>
          </a:p>
        </p:txBody>
      </p:sp>
      <p:sp>
        <p:nvSpPr>
          <p:cNvPr id="2" name="Title 1"/>
          <p:cNvSpPr>
            <a:spLocks noGrp="1"/>
          </p:cNvSpPr>
          <p:nvPr>
            <p:ph type="title"/>
          </p:nvPr>
        </p:nvSpPr>
        <p:spPr/>
        <p:txBody>
          <a:bodyPr/>
          <a:lstStyle/>
          <a:p>
            <a:r>
              <a:rPr lang="en-US" b="1" dirty="0" smtClean="0"/>
              <a:t>Trusts</a:t>
            </a:r>
            <a:endParaRPr lang="en-US" b="1" dirty="0"/>
          </a:p>
        </p:txBody>
      </p:sp>
    </p:spTree>
    <p:extLst>
      <p:ext uri="{BB962C8B-B14F-4D97-AF65-F5344CB8AC3E}">
        <p14:creationId xmlns:p14="http://schemas.microsoft.com/office/powerpoint/2010/main" val="345207975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47482"/>
            <a:ext cx="8229600" cy="5081893"/>
          </a:xfrm>
        </p:spPr>
        <p:txBody>
          <a:bodyPr>
            <a:normAutofit fontScale="85000" lnSpcReduction="20000"/>
          </a:bodyPr>
          <a:lstStyle/>
          <a:p>
            <a:r>
              <a:rPr lang="en-US" b="1" dirty="0" smtClean="0"/>
              <a:t>Testamentary Trust </a:t>
            </a:r>
            <a:r>
              <a:rPr lang="en-US" dirty="0" smtClean="0"/>
              <a:t>– trust created in a will upon the death of the grantor</a:t>
            </a:r>
          </a:p>
          <a:p>
            <a:pPr lvl="1"/>
            <a:r>
              <a:rPr lang="en-US" dirty="0" smtClean="0"/>
              <a:t>Typically used to provide for the benefit of minor children or disabled family members</a:t>
            </a:r>
          </a:p>
          <a:p>
            <a:pPr lvl="1"/>
            <a:endParaRPr lang="en-US" dirty="0" smtClean="0"/>
          </a:p>
          <a:p>
            <a:r>
              <a:rPr lang="en-US" b="1" dirty="0" smtClean="0"/>
              <a:t>Living Trust </a:t>
            </a:r>
            <a:r>
              <a:rPr lang="en-US" dirty="0" smtClean="0"/>
              <a:t>– Is created during the </a:t>
            </a:r>
            <a:r>
              <a:rPr lang="en-US" dirty="0" err="1" smtClean="0"/>
              <a:t>trustor’s</a:t>
            </a:r>
            <a:r>
              <a:rPr lang="en-US" dirty="0" smtClean="0"/>
              <a:t> life and continue after the </a:t>
            </a:r>
            <a:r>
              <a:rPr lang="en-US" dirty="0" err="1" smtClean="0"/>
              <a:t>trustor’s</a:t>
            </a:r>
            <a:r>
              <a:rPr lang="en-US" dirty="0" smtClean="0"/>
              <a:t> death.  Used by many people as a way to avoid the probate process upon their death (nothing WRONG with probate)</a:t>
            </a:r>
          </a:p>
          <a:p>
            <a:pPr lvl="1"/>
            <a:r>
              <a:rPr lang="en-US" dirty="0" smtClean="0"/>
              <a:t>Can either be revocable or irrevocable</a:t>
            </a:r>
          </a:p>
          <a:p>
            <a:pPr lvl="2"/>
            <a:r>
              <a:rPr lang="en-US" dirty="0" smtClean="0"/>
              <a:t>Revocable – You retain control of the trust to change the beneficiaries, trustee, terms, and can even choose to dissolve the trust</a:t>
            </a:r>
          </a:p>
          <a:p>
            <a:pPr lvl="2"/>
            <a:r>
              <a:rPr lang="en-US" dirty="0" smtClean="0"/>
              <a:t>Irrevocable – permanent and retain no power to change the trust</a:t>
            </a:r>
          </a:p>
          <a:p>
            <a:endParaRPr lang="en-US" dirty="0"/>
          </a:p>
        </p:txBody>
      </p:sp>
      <p:sp>
        <p:nvSpPr>
          <p:cNvPr id="2" name="Title 1"/>
          <p:cNvSpPr>
            <a:spLocks noGrp="1"/>
          </p:cNvSpPr>
          <p:nvPr>
            <p:ph type="title"/>
          </p:nvPr>
        </p:nvSpPr>
        <p:spPr/>
        <p:txBody>
          <a:bodyPr/>
          <a:lstStyle/>
          <a:p>
            <a:r>
              <a:rPr lang="en-US" dirty="0" smtClean="0"/>
              <a:t>Types of Trusts</a:t>
            </a:r>
            <a:endParaRPr lang="en-US" dirty="0"/>
          </a:p>
        </p:txBody>
      </p:sp>
    </p:spTree>
    <p:extLst>
      <p:ext uri="{BB962C8B-B14F-4D97-AF65-F5344CB8AC3E}">
        <p14:creationId xmlns:p14="http://schemas.microsoft.com/office/powerpoint/2010/main" val="47795424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r>
              <a:rPr lang="en-US" dirty="0" smtClean="0"/>
              <a:t>Pros of Wills</a:t>
            </a:r>
            <a:endParaRPr lang="en-US" dirty="0"/>
          </a:p>
        </p:txBody>
      </p:sp>
      <p:sp>
        <p:nvSpPr>
          <p:cNvPr id="4" name="Content Placeholder 3"/>
          <p:cNvSpPr>
            <a:spLocks noGrp="1"/>
          </p:cNvSpPr>
          <p:nvPr>
            <p:ph sz="half" idx="2"/>
          </p:nvPr>
        </p:nvSpPr>
        <p:spPr/>
        <p:txBody>
          <a:bodyPr>
            <a:normAutofit lnSpcReduction="10000"/>
          </a:bodyPr>
          <a:lstStyle/>
          <a:p>
            <a:r>
              <a:rPr lang="en-US" dirty="0" smtClean="0"/>
              <a:t>Control property till death</a:t>
            </a:r>
          </a:p>
          <a:p>
            <a:endParaRPr lang="en-US" dirty="0" smtClean="0"/>
          </a:p>
          <a:p>
            <a:r>
              <a:rPr lang="en-US" dirty="0" smtClean="0"/>
              <a:t>Can direct who gets property</a:t>
            </a:r>
          </a:p>
          <a:p>
            <a:endParaRPr lang="en-US" dirty="0" smtClean="0"/>
          </a:p>
          <a:p>
            <a:r>
              <a:rPr lang="en-US" dirty="0" smtClean="0"/>
              <a:t>Select executor and guardians</a:t>
            </a:r>
          </a:p>
          <a:p>
            <a:endParaRPr lang="en-US" dirty="0"/>
          </a:p>
          <a:p>
            <a:r>
              <a:rPr lang="en-US" dirty="0" smtClean="0"/>
              <a:t>Once property distributed will no longer needed</a:t>
            </a:r>
          </a:p>
          <a:p>
            <a:endParaRPr lang="en-US" dirty="0"/>
          </a:p>
        </p:txBody>
      </p:sp>
      <p:sp>
        <p:nvSpPr>
          <p:cNvPr id="5" name="Text Placeholder 4"/>
          <p:cNvSpPr>
            <a:spLocks noGrp="1"/>
          </p:cNvSpPr>
          <p:nvPr>
            <p:ph type="body" sz="quarter" idx="3"/>
          </p:nvPr>
        </p:nvSpPr>
        <p:spPr/>
        <p:txBody>
          <a:bodyPr/>
          <a:lstStyle/>
          <a:p>
            <a:r>
              <a:rPr lang="en-US" dirty="0" smtClean="0"/>
              <a:t>Pros of Living Trusts</a:t>
            </a:r>
            <a:endParaRPr lang="en-US" dirty="0"/>
          </a:p>
        </p:txBody>
      </p:sp>
      <p:sp>
        <p:nvSpPr>
          <p:cNvPr id="6" name="Content Placeholder 5"/>
          <p:cNvSpPr>
            <a:spLocks noGrp="1"/>
          </p:cNvSpPr>
          <p:nvPr>
            <p:ph sz="quarter" idx="4"/>
          </p:nvPr>
        </p:nvSpPr>
        <p:spPr/>
        <p:txBody>
          <a:bodyPr/>
          <a:lstStyle/>
          <a:p>
            <a:r>
              <a:rPr lang="en-US" dirty="0" smtClean="0"/>
              <a:t>Eliminates need for probate</a:t>
            </a:r>
          </a:p>
          <a:p>
            <a:endParaRPr lang="en-US" dirty="0"/>
          </a:p>
          <a:p>
            <a:r>
              <a:rPr lang="en-US" dirty="0" smtClean="0"/>
              <a:t>Not public info</a:t>
            </a:r>
          </a:p>
          <a:p>
            <a:endParaRPr lang="en-US" dirty="0"/>
          </a:p>
          <a:p>
            <a:r>
              <a:rPr lang="en-US" dirty="0" smtClean="0"/>
              <a:t>Difficult to contest</a:t>
            </a:r>
          </a:p>
          <a:p>
            <a:endParaRPr lang="en-US" dirty="0"/>
          </a:p>
          <a:p>
            <a:r>
              <a:rPr lang="en-US" dirty="0" smtClean="0"/>
              <a:t>Do not need guardian to hold assets for minors</a:t>
            </a:r>
            <a:endParaRPr lang="en-US" dirty="0"/>
          </a:p>
        </p:txBody>
      </p:sp>
      <p:sp>
        <p:nvSpPr>
          <p:cNvPr id="2" name="Title 1"/>
          <p:cNvSpPr>
            <a:spLocks noGrp="1"/>
          </p:cNvSpPr>
          <p:nvPr>
            <p:ph type="title"/>
          </p:nvPr>
        </p:nvSpPr>
        <p:spPr/>
        <p:txBody>
          <a:bodyPr>
            <a:normAutofit fontScale="90000"/>
          </a:bodyPr>
          <a:lstStyle/>
          <a:p>
            <a:r>
              <a:rPr lang="en-US" dirty="0" smtClean="0"/>
              <a:t>Develop the Estate Plan</a:t>
            </a:r>
            <a:endParaRPr lang="en-US" dirty="0"/>
          </a:p>
        </p:txBody>
      </p:sp>
    </p:spTree>
    <p:extLst>
      <p:ext uri="{BB962C8B-B14F-4D97-AF65-F5344CB8AC3E}">
        <p14:creationId xmlns:p14="http://schemas.microsoft.com/office/powerpoint/2010/main" val="40018768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1000"/>
                                        <p:tgtEl>
                                          <p:spTgt spid="4">
                                            <p:txEl>
                                              <p:pRg st="4" end="4"/>
                                            </p:txEl>
                                          </p:spTgt>
                                        </p:tgtEl>
                                      </p:cBhvr>
                                    </p:animEffect>
                                    <p:anim calcmode="lin" valueType="num">
                                      <p:cBhvr>
                                        <p:cTn id="2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xEl>
                                              <p:pRg st="6" end="6"/>
                                            </p:txEl>
                                          </p:spTgt>
                                        </p:tgtEl>
                                        <p:attrNameLst>
                                          <p:attrName>style.visibility</p:attrName>
                                        </p:attrNameLst>
                                      </p:cBhvr>
                                      <p:to>
                                        <p:strVal val="visible"/>
                                      </p:to>
                                    </p:set>
                                    <p:animEffect transition="in" filter="fade">
                                      <p:cBhvr>
                                        <p:cTn id="28" dur="1000"/>
                                        <p:tgtEl>
                                          <p:spTgt spid="4">
                                            <p:txEl>
                                              <p:pRg st="6" end="6"/>
                                            </p:txEl>
                                          </p:spTgt>
                                        </p:tgtEl>
                                      </p:cBhvr>
                                    </p:animEffect>
                                    <p:anim calcmode="lin" valueType="num">
                                      <p:cBhvr>
                                        <p:cTn id="29"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animEffect transition="in" filter="circle(in)">
                                      <p:cBhvr>
                                        <p:cTn id="35" dur="2000"/>
                                        <p:tgtEl>
                                          <p:spTgt spid="6">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6">
                                            <p:txEl>
                                              <p:pRg st="2" end="2"/>
                                            </p:txEl>
                                          </p:spTgt>
                                        </p:tgtEl>
                                        <p:attrNameLst>
                                          <p:attrName>style.visibility</p:attrName>
                                        </p:attrNameLst>
                                      </p:cBhvr>
                                      <p:to>
                                        <p:strVal val="visible"/>
                                      </p:to>
                                    </p:set>
                                    <p:animEffect transition="in" filter="circle(in)">
                                      <p:cBhvr>
                                        <p:cTn id="40" dur="2000"/>
                                        <p:tgtEl>
                                          <p:spTgt spid="6">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6">
                                            <p:txEl>
                                              <p:pRg st="4" end="4"/>
                                            </p:txEl>
                                          </p:spTgt>
                                        </p:tgtEl>
                                        <p:attrNameLst>
                                          <p:attrName>style.visibility</p:attrName>
                                        </p:attrNameLst>
                                      </p:cBhvr>
                                      <p:to>
                                        <p:strVal val="visible"/>
                                      </p:to>
                                    </p:set>
                                    <p:animEffect transition="in" filter="circle(in)">
                                      <p:cBhvr>
                                        <p:cTn id="45" dur="2000"/>
                                        <p:tgtEl>
                                          <p:spTgt spid="6">
                                            <p:txEl>
                                              <p:pRg st="4" end="4"/>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grpId="0" nodeType="clickEffect">
                                  <p:stCondLst>
                                    <p:cond delay="0"/>
                                  </p:stCondLst>
                                  <p:childTnLst>
                                    <p:set>
                                      <p:cBhvr>
                                        <p:cTn id="49" dur="1" fill="hold">
                                          <p:stCondLst>
                                            <p:cond delay="0"/>
                                          </p:stCondLst>
                                        </p:cTn>
                                        <p:tgtEl>
                                          <p:spTgt spid="6">
                                            <p:txEl>
                                              <p:pRg st="6" end="6"/>
                                            </p:txEl>
                                          </p:spTgt>
                                        </p:tgtEl>
                                        <p:attrNameLst>
                                          <p:attrName>style.visibility</p:attrName>
                                        </p:attrNameLst>
                                      </p:cBhvr>
                                      <p:to>
                                        <p:strVal val="visible"/>
                                      </p:to>
                                    </p:set>
                                    <p:animEffect transition="in" filter="circle(in)">
                                      <p:cBhvr>
                                        <p:cTn id="50" dur="20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r>
              <a:rPr lang="en-US" dirty="0" smtClean="0"/>
              <a:t>Cons of Wills</a:t>
            </a:r>
            <a:endParaRPr lang="en-US" dirty="0"/>
          </a:p>
        </p:txBody>
      </p:sp>
      <p:sp>
        <p:nvSpPr>
          <p:cNvPr id="4" name="Content Placeholder 3"/>
          <p:cNvSpPr>
            <a:spLocks noGrp="1"/>
          </p:cNvSpPr>
          <p:nvPr>
            <p:ph sz="half" idx="2"/>
          </p:nvPr>
        </p:nvSpPr>
        <p:spPr/>
        <p:txBody>
          <a:bodyPr/>
          <a:lstStyle/>
          <a:p>
            <a:r>
              <a:rPr lang="en-US" dirty="0" smtClean="0"/>
              <a:t>Have to probate it</a:t>
            </a:r>
          </a:p>
          <a:p>
            <a:endParaRPr lang="en-US" dirty="0"/>
          </a:p>
          <a:p>
            <a:r>
              <a:rPr lang="en-US" dirty="0" smtClean="0"/>
              <a:t>Easily contested (even with no contest clause)</a:t>
            </a:r>
          </a:p>
          <a:p>
            <a:endParaRPr lang="en-US" dirty="0"/>
          </a:p>
          <a:p>
            <a:r>
              <a:rPr lang="en-US" dirty="0" smtClean="0"/>
              <a:t>Takes time and public process</a:t>
            </a:r>
          </a:p>
          <a:p>
            <a:endParaRPr lang="en-US" dirty="0"/>
          </a:p>
          <a:p>
            <a:r>
              <a:rPr lang="en-US" dirty="0" smtClean="0"/>
              <a:t>State specific </a:t>
            </a:r>
          </a:p>
        </p:txBody>
      </p:sp>
      <p:sp>
        <p:nvSpPr>
          <p:cNvPr id="5" name="Text Placeholder 4"/>
          <p:cNvSpPr>
            <a:spLocks noGrp="1"/>
          </p:cNvSpPr>
          <p:nvPr>
            <p:ph type="body" sz="quarter" idx="3"/>
          </p:nvPr>
        </p:nvSpPr>
        <p:spPr/>
        <p:txBody>
          <a:bodyPr/>
          <a:lstStyle/>
          <a:p>
            <a:r>
              <a:rPr lang="en-US" dirty="0" smtClean="0"/>
              <a:t>Cons of Living Trusts</a:t>
            </a:r>
            <a:endParaRPr lang="en-US" dirty="0"/>
          </a:p>
        </p:txBody>
      </p:sp>
      <p:sp>
        <p:nvSpPr>
          <p:cNvPr id="6" name="Content Placeholder 5"/>
          <p:cNvSpPr>
            <a:spLocks noGrp="1"/>
          </p:cNvSpPr>
          <p:nvPr>
            <p:ph sz="quarter" idx="4"/>
          </p:nvPr>
        </p:nvSpPr>
        <p:spPr/>
        <p:txBody>
          <a:bodyPr>
            <a:normAutofit lnSpcReduction="10000"/>
          </a:bodyPr>
          <a:lstStyle/>
          <a:p>
            <a:r>
              <a:rPr lang="en-US" dirty="0" smtClean="0"/>
              <a:t>Potentially have trustee fees</a:t>
            </a:r>
          </a:p>
          <a:p>
            <a:endParaRPr lang="en-US" dirty="0"/>
          </a:p>
          <a:p>
            <a:r>
              <a:rPr lang="en-US" dirty="0" smtClean="0"/>
              <a:t>Adds complexity to asset management</a:t>
            </a:r>
          </a:p>
          <a:p>
            <a:endParaRPr lang="en-US" dirty="0"/>
          </a:p>
          <a:p>
            <a:r>
              <a:rPr lang="en-US" dirty="0" smtClean="0"/>
              <a:t>Need to coordinate with other estate tools</a:t>
            </a:r>
          </a:p>
          <a:p>
            <a:endParaRPr lang="en-US" dirty="0"/>
          </a:p>
          <a:p>
            <a:r>
              <a:rPr lang="en-US" dirty="0" smtClean="0"/>
              <a:t>Still need a will</a:t>
            </a:r>
            <a:endParaRPr lang="en-US" dirty="0"/>
          </a:p>
        </p:txBody>
      </p:sp>
      <p:sp>
        <p:nvSpPr>
          <p:cNvPr id="2" name="Title 1"/>
          <p:cNvSpPr>
            <a:spLocks noGrp="1"/>
          </p:cNvSpPr>
          <p:nvPr>
            <p:ph type="title"/>
          </p:nvPr>
        </p:nvSpPr>
        <p:spPr/>
        <p:txBody>
          <a:bodyPr>
            <a:normAutofit fontScale="90000"/>
          </a:bodyPr>
          <a:lstStyle/>
          <a:p>
            <a:r>
              <a:rPr lang="en-US" dirty="0" smtClean="0"/>
              <a:t>Develop Estate Plan</a:t>
            </a:r>
            <a:endParaRPr lang="en-US" dirty="0"/>
          </a:p>
        </p:txBody>
      </p:sp>
    </p:spTree>
    <p:extLst>
      <p:ext uri="{BB962C8B-B14F-4D97-AF65-F5344CB8AC3E}">
        <p14:creationId xmlns:p14="http://schemas.microsoft.com/office/powerpoint/2010/main" val="40556513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1000"/>
                                        <p:tgtEl>
                                          <p:spTgt spid="4">
                                            <p:txEl>
                                              <p:pRg st="4" end="4"/>
                                            </p:txEl>
                                          </p:spTgt>
                                        </p:tgtEl>
                                      </p:cBhvr>
                                    </p:animEffect>
                                    <p:anim calcmode="lin" valueType="num">
                                      <p:cBhvr>
                                        <p:cTn id="2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xEl>
                                              <p:pRg st="6" end="6"/>
                                            </p:txEl>
                                          </p:spTgt>
                                        </p:tgtEl>
                                        <p:attrNameLst>
                                          <p:attrName>style.visibility</p:attrName>
                                        </p:attrNameLst>
                                      </p:cBhvr>
                                      <p:to>
                                        <p:strVal val="visible"/>
                                      </p:to>
                                    </p:set>
                                    <p:animEffect transition="in" filter="fade">
                                      <p:cBhvr>
                                        <p:cTn id="28" dur="1000"/>
                                        <p:tgtEl>
                                          <p:spTgt spid="4">
                                            <p:txEl>
                                              <p:pRg st="6" end="6"/>
                                            </p:txEl>
                                          </p:spTgt>
                                        </p:tgtEl>
                                      </p:cBhvr>
                                    </p:animEffect>
                                    <p:anim calcmode="lin" valueType="num">
                                      <p:cBhvr>
                                        <p:cTn id="29"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animEffect transition="in" filter="barn(inVertical)">
                                      <p:cBhvr>
                                        <p:cTn id="35" dur="500"/>
                                        <p:tgtEl>
                                          <p:spTgt spid="6">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6">
                                            <p:txEl>
                                              <p:pRg st="2" end="2"/>
                                            </p:txEl>
                                          </p:spTgt>
                                        </p:tgtEl>
                                        <p:attrNameLst>
                                          <p:attrName>style.visibility</p:attrName>
                                        </p:attrNameLst>
                                      </p:cBhvr>
                                      <p:to>
                                        <p:strVal val="visible"/>
                                      </p:to>
                                    </p:set>
                                    <p:animEffect transition="in" filter="barn(inVertical)">
                                      <p:cBhvr>
                                        <p:cTn id="40" dur="500"/>
                                        <p:tgtEl>
                                          <p:spTgt spid="6">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6">
                                            <p:txEl>
                                              <p:pRg st="4" end="4"/>
                                            </p:txEl>
                                          </p:spTgt>
                                        </p:tgtEl>
                                        <p:attrNameLst>
                                          <p:attrName>style.visibility</p:attrName>
                                        </p:attrNameLst>
                                      </p:cBhvr>
                                      <p:to>
                                        <p:strVal val="visible"/>
                                      </p:to>
                                    </p:set>
                                    <p:animEffect transition="in" filter="barn(inVertical)">
                                      <p:cBhvr>
                                        <p:cTn id="45" dur="500"/>
                                        <p:tgtEl>
                                          <p:spTgt spid="6">
                                            <p:txEl>
                                              <p:pRg st="4" end="4"/>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6">
                                            <p:txEl>
                                              <p:pRg st="6" end="6"/>
                                            </p:txEl>
                                          </p:spTgt>
                                        </p:tgtEl>
                                        <p:attrNameLst>
                                          <p:attrName>style.visibility</p:attrName>
                                        </p:attrNameLst>
                                      </p:cBhvr>
                                      <p:to>
                                        <p:strVal val="visible"/>
                                      </p:to>
                                    </p:set>
                                    <p:animEffect transition="in" filter="barn(inVertical)">
                                      <p:cBhvr>
                                        <p:cTn id="50"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Prenuptial Agreements</a:t>
            </a:r>
            <a:endParaRPr lang="en-US" dirty="0"/>
          </a:p>
        </p:txBody>
      </p:sp>
      <p:sp>
        <p:nvSpPr>
          <p:cNvPr id="5" name="Text Placeholder 4"/>
          <p:cNvSpPr>
            <a:spLocks noGrp="1"/>
          </p:cNvSpPr>
          <p:nvPr>
            <p:ph type="body" idx="1"/>
          </p:nvPr>
        </p:nvSpPr>
        <p:spPr/>
        <p:txBody>
          <a:bodyPr/>
          <a:lstStyle/>
          <a:p>
            <a:r>
              <a:rPr lang="en-US" dirty="0" smtClean="0"/>
              <a:t>How This Document Can Protect The Future Of Your Farm</a:t>
            </a:r>
            <a:endParaRPr lang="en-US" dirty="0"/>
          </a:p>
        </p:txBody>
      </p:sp>
    </p:spTree>
    <p:extLst>
      <p:ext uri="{BB962C8B-B14F-4D97-AF65-F5344CB8AC3E}">
        <p14:creationId xmlns:p14="http://schemas.microsoft.com/office/powerpoint/2010/main" val="37217750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p:txBody>
          <a:bodyPr>
            <a:normAutofit fontScale="77500" lnSpcReduction="20000"/>
          </a:bodyPr>
          <a:lstStyle/>
          <a:p>
            <a:r>
              <a:rPr lang="en-US" dirty="0" smtClean="0"/>
              <a:t>An agreement between two parties where the two parties can address a wide variety of issues.</a:t>
            </a:r>
          </a:p>
          <a:p>
            <a:r>
              <a:rPr lang="en-US" dirty="0" smtClean="0"/>
              <a:t>Lists both assets and liabilities and how those will be dealt with at the event of a marriage dissolution.</a:t>
            </a:r>
          </a:p>
          <a:p>
            <a:r>
              <a:rPr lang="en-US" dirty="0" smtClean="0"/>
              <a:t>A smart agreement to make if one party has an interest in a farm, company, or even a home that was bought prior to marriage in order to protect his/her interest from future claims in the event of a divorce.</a:t>
            </a:r>
          </a:p>
        </p:txBody>
      </p:sp>
      <p:pic>
        <p:nvPicPr>
          <p:cNvPr id="3" name="Content Placeholder 2" descr="remsberg_13053053485.jpg"/>
          <p:cNvPicPr>
            <a:picLocks noGrp="1" noChangeAspect="1"/>
          </p:cNvPicPr>
          <p:nvPr>
            <p:ph sz="half" idx="2"/>
          </p:nvPr>
        </p:nvPicPr>
        <p:blipFill>
          <a:blip r:embed="rId2">
            <a:extLst>
              <a:ext uri="{28A0092B-C50C-407E-A947-70E740481C1C}">
                <a14:useLocalDpi xmlns:a14="http://schemas.microsoft.com/office/drawing/2010/main" val="0"/>
              </a:ext>
            </a:extLst>
          </a:blip>
          <a:srcRect t="11137" b="11137"/>
          <a:stretch>
            <a:fillRect/>
          </a:stretch>
        </p:blipFill>
        <p:spPr>
          <a:xfrm>
            <a:off x="4648200" y="1349375"/>
            <a:ext cx="4038600" cy="4572000"/>
          </a:xfrm>
        </p:spPr>
      </p:pic>
      <p:sp>
        <p:nvSpPr>
          <p:cNvPr id="4" name="Title 3"/>
          <p:cNvSpPr>
            <a:spLocks noGrp="1"/>
          </p:cNvSpPr>
          <p:nvPr>
            <p:ph type="title"/>
          </p:nvPr>
        </p:nvSpPr>
        <p:spPr/>
        <p:txBody>
          <a:bodyPr>
            <a:normAutofit fontScale="90000"/>
          </a:bodyPr>
          <a:lstStyle/>
          <a:p>
            <a:r>
              <a:rPr lang="en-US" dirty="0" smtClean="0"/>
              <a:t>Prenuptial Agreements</a:t>
            </a:r>
            <a:endParaRPr lang="en-US" dirty="0"/>
          </a:p>
        </p:txBody>
      </p:sp>
    </p:spTree>
    <p:extLst>
      <p:ext uri="{BB962C8B-B14F-4D97-AF65-F5344CB8AC3E}">
        <p14:creationId xmlns:p14="http://schemas.microsoft.com/office/powerpoint/2010/main" val="16992781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EXAMPLE:</a:t>
            </a:r>
          </a:p>
          <a:p>
            <a:pPr lvl="1"/>
            <a:r>
              <a:rPr lang="en-US" dirty="0" smtClean="0"/>
              <a:t>Parents own Family Farm and in their will, Family Farm passes to Son.  Son enters into a prenuptial agreement with Wife.  States that in the event of a divorce, Son will keep rights to Family Farm and Wife will have no rights or claims to Family Farm.</a:t>
            </a:r>
          </a:p>
          <a:p>
            <a:endParaRPr lang="en-US" dirty="0"/>
          </a:p>
        </p:txBody>
      </p:sp>
      <p:sp>
        <p:nvSpPr>
          <p:cNvPr id="2" name="Title 1"/>
          <p:cNvSpPr>
            <a:spLocks noGrp="1"/>
          </p:cNvSpPr>
          <p:nvPr>
            <p:ph type="title"/>
          </p:nvPr>
        </p:nvSpPr>
        <p:spPr/>
        <p:txBody>
          <a:bodyPr/>
          <a:lstStyle/>
          <a:p>
            <a:r>
              <a:rPr lang="en-US" dirty="0" smtClean="0"/>
              <a:t>Prenuptial Agreement</a:t>
            </a:r>
            <a:endParaRPr lang="en-US" dirty="0"/>
          </a:p>
        </p:txBody>
      </p:sp>
      <p:pic>
        <p:nvPicPr>
          <p:cNvPr id="4" name="Picture 3" descr="md_0910122824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68971"/>
            <a:ext cx="9144000" cy="2593474"/>
          </a:xfrm>
          <a:prstGeom prst="rect">
            <a:avLst/>
          </a:prstGeom>
        </p:spPr>
      </p:pic>
    </p:spTree>
    <p:extLst>
      <p:ext uri="{BB962C8B-B14F-4D97-AF65-F5344CB8AC3E}">
        <p14:creationId xmlns:p14="http://schemas.microsoft.com/office/powerpoint/2010/main" val="5125155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Equitable Considerations</a:t>
            </a:r>
            <a:endParaRPr lang="en-US" dirty="0"/>
          </a:p>
        </p:txBody>
      </p:sp>
      <p:sp>
        <p:nvSpPr>
          <p:cNvPr id="4" name="Text Placeholder 3"/>
          <p:cNvSpPr>
            <a:spLocks noGrp="1"/>
          </p:cNvSpPr>
          <p:nvPr>
            <p:ph type="body" idx="1"/>
          </p:nvPr>
        </p:nvSpPr>
        <p:spPr/>
        <p:txBody>
          <a:bodyPr/>
          <a:lstStyle/>
          <a:p>
            <a:r>
              <a:rPr lang="en-US" dirty="0" smtClean="0"/>
              <a:t>Should you treat all children equally when developing your estate plan?</a:t>
            </a:r>
            <a:endParaRPr lang="en-US" dirty="0"/>
          </a:p>
        </p:txBody>
      </p:sp>
    </p:spTree>
    <p:extLst>
      <p:ext uri="{BB962C8B-B14F-4D97-AF65-F5344CB8AC3E}">
        <p14:creationId xmlns:p14="http://schemas.microsoft.com/office/powerpoint/2010/main" val="1933703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r>
              <a:rPr lang="en-US" sz="3200" dirty="0" smtClean="0"/>
              <a:t>The Issue:</a:t>
            </a:r>
          </a:p>
          <a:p>
            <a:pPr lvl="1"/>
            <a:r>
              <a:rPr lang="en-US" sz="3200" dirty="0" smtClean="0"/>
              <a:t>One kid stays on farm (Farm Kid) while one kid moves away and have no desire to return to the farm although he/she may still have emotional ties to the farm (City Kid)</a:t>
            </a:r>
          </a:p>
          <a:p>
            <a:pPr lvl="1"/>
            <a:r>
              <a:rPr lang="en-US" sz="3200" dirty="0" smtClean="0"/>
              <a:t>Parent wants to avoid conflict between children by treating them equally and gives both children equal shares.  This almost guarantees conflict (Farm Kid feels he has more rights to the farm since he works and lives there)</a:t>
            </a:r>
          </a:p>
          <a:p>
            <a:pPr lvl="1"/>
            <a:endParaRPr lang="en-US" dirty="0"/>
          </a:p>
        </p:txBody>
      </p:sp>
      <p:sp>
        <p:nvSpPr>
          <p:cNvPr id="2" name="Title 1"/>
          <p:cNvSpPr>
            <a:spLocks noGrp="1"/>
          </p:cNvSpPr>
          <p:nvPr>
            <p:ph type="title"/>
          </p:nvPr>
        </p:nvSpPr>
        <p:spPr/>
        <p:txBody>
          <a:bodyPr>
            <a:normAutofit fontScale="90000"/>
          </a:bodyPr>
          <a:lstStyle/>
          <a:p>
            <a:r>
              <a:rPr lang="en-US" dirty="0" smtClean="0"/>
              <a:t>The “Farm Kid/City Kid” Conundrum</a:t>
            </a:r>
            <a:endParaRPr lang="en-US" dirty="0"/>
          </a:p>
        </p:txBody>
      </p:sp>
    </p:spTree>
    <p:extLst>
      <p:ext uri="{BB962C8B-B14F-4D97-AF65-F5344CB8AC3E}">
        <p14:creationId xmlns:p14="http://schemas.microsoft.com/office/powerpoint/2010/main" val="32536480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a:t>This presentation is intended to provide general information about </a:t>
            </a:r>
            <a:r>
              <a:rPr lang="en-US" dirty="0" smtClean="0"/>
              <a:t>estate planning </a:t>
            </a:r>
            <a:r>
              <a:rPr lang="en-US" dirty="0"/>
              <a:t>laws and should not be construed as providing legal advice. It should not be cited or relied upon as legal authority. State laws vary and no attempt is made to discuss laws of states other than </a:t>
            </a:r>
            <a:r>
              <a:rPr lang="en-US" dirty="0" smtClean="0"/>
              <a:t>Delaware. </a:t>
            </a:r>
            <a:r>
              <a:rPr lang="en-US" dirty="0"/>
              <a:t>For advice about how these issues might apply to your individual situation, consult an attorney.</a:t>
            </a:r>
          </a:p>
          <a:p>
            <a:endParaRPr lang="en-US" dirty="0"/>
          </a:p>
        </p:txBody>
      </p:sp>
      <p:sp>
        <p:nvSpPr>
          <p:cNvPr id="2" name="Title 1"/>
          <p:cNvSpPr>
            <a:spLocks noGrp="1"/>
          </p:cNvSpPr>
          <p:nvPr>
            <p:ph type="title"/>
          </p:nvPr>
        </p:nvSpPr>
        <p:spPr/>
        <p:txBody>
          <a:bodyPr/>
          <a:lstStyle/>
          <a:p>
            <a:r>
              <a:rPr lang="en-US" dirty="0" smtClean="0"/>
              <a:t>Disclaimer</a:t>
            </a:r>
            <a:endParaRPr lang="en-US" dirty="0"/>
          </a:p>
        </p:txBody>
      </p:sp>
    </p:spTree>
    <p:extLst>
      <p:ext uri="{BB962C8B-B14F-4D97-AF65-F5344CB8AC3E}">
        <p14:creationId xmlns:p14="http://schemas.microsoft.com/office/powerpoint/2010/main" val="120256912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sz="3200" dirty="0"/>
              <a:t>The Answer:</a:t>
            </a:r>
          </a:p>
          <a:p>
            <a:pPr lvl="1"/>
            <a:r>
              <a:rPr lang="en-US" sz="3200" dirty="0"/>
              <a:t>Well, one way to deal with the conflict is to have a greater amount of farm assets pass to the Farm Kid.  To compensate for that, the parent may want to allocate more financial </a:t>
            </a:r>
            <a:r>
              <a:rPr lang="en-US" sz="3200" dirty="0" smtClean="0"/>
              <a:t>assets </a:t>
            </a:r>
            <a:r>
              <a:rPr lang="en-US" sz="3200" dirty="0"/>
              <a:t>to the City Kid (investments, life insurance policies, etc.)</a:t>
            </a:r>
          </a:p>
          <a:p>
            <a:pPr lvl="1"/>
            <a:r>
              <a:rPr lang="en-US" sz="3200" dirty="0"/>
              <a:t>This is only one possibility-the KEY is COMMUNICATION</a:t>
            </a:r>
          </a:p>
          <a:p>
            <a:endParaRPr lang="en-US" dirty="0"/>
          </a:p>
        </p:txBody>
      </p:sp>
      <p:sp>
        <p:nvSpPr>
          <p:cNvPr id="2" name="Title 1"/>
          <p:cNvSpPr>
            <a:spLocks noGrp="1"/>
          </p:cNvSpPr>
          <p:nvPr>
            <p:ph type="title"/>
          </p:nvPr>
        </p:nvSpPr>
        <p:spPr/>
        <p:txBody>
          <a:bodyPr>
            <a:normAutofit fontScale="90000"/>
          </a:bodyPr>
          <a:lstStyle/>
          <a:p>
            <a:r>
              <a:rPr lang="en-US" dirty="0"/>
              <a:t>The “Farm Kid/City Kid” Conundrum</a:t>
            </a:r>
          </a:p>
        </p:txBody>
      </p:sp>
    </p:spTree>
    <p:extLst>
      <p:ext uri="{BB962C8B-B14F-4D97-AF65-F5344CB8AC3E}">
        <p14:creationId xmlns:p14="http://schemas.microsoft.com/office/powerpoint/2010/main" val="30072406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20000"/>
          </a:bodyPr>
          <a:lstStyle/>
          <a:p>
            <a:r>
              <a:rPr lang="en-US" dirty="0" smtClean="0"/>
              <a:t>The Issue:</a:t>
            </a:r>
          </a:p>
          <a:p>
            <a:pPr lvl="1"/>
            <a:r>
              <a:rPr lang="en-US" dirty="0" smtClean="0"/>
              <a:t>One child works side-by-side on farm where, where he is not compensated at the market rate, there is an expectation that one day the child will inherit the farm.</a:t>
            </a:r>
          </a:p>
          <a:p>
            <a:pPr lvl="1"/>
            <a:r>
              <a:rPr lang="en-US" dirty="0" smtClean="0"/>
              <a:t>The issue arises when that child puts in a significant amount of effort on the farm expecting to take over as the next generation but the actual result is that he and his off-farm siblings are given equal shares but he/she continues to run and manage the farm</a:t>
            </a:r>
          </a:p>
          <a:p>
            <a:pPr lvl="1"/>
            <a:r>
              <a:rPr lang="en-US" dirty="0" smtClean="0"/>
              <a:t>The argument here is that this passing of farm assets is unfair because the off-farm siblings are receiving the benefits of the farm child’s hard work while he manages and works the farm but shares the same amount of financial benefit as his/her siblings.</a:t>
            </a:r>
            <a:endParaRPr lang="en-US" dirty="0"/>
          </a:p>
        </p:txBody>
      </p:sp>
      <p:sp>
        <p:nvSpPr>
          <p:cNvPr id="2" name="Title 1"/>
          <p:cNvSpPr>
            <a:spLocks noGrp="1"/>
          </p:cNvSpPr>
          <p:nvPr>
            <p:ph type="title"/>
          </p:nvPr>
        </p:nvSpPr>
        <p:spPr/>
        <p:txBody>
          <a:bodyPr>
            <a:normAutofit fontScale="90000"/>
          </a:bodyPr>
          <a:lstStyle/>
          <a:p>
            <a:r>
              <a:rPr lang="en-US" dirty="0" smtClean="0"/>
              <a:t>The Problem of “Sweat Equity”</a:t>
            </a:r>
            <a:endParaRPr lang="en-US" dirty="0"/>
          </a:p>
        </p:txBody>
      </p:sp>
    </p:spTree>
    <p:extLst>
      <p:ext uri="{BB962C8B-B14F-4D97-AF65-F5344CB8AC3E}">
        <p14:creationId xmlns:p14="http://schemas.microsoft.com/office/powerpoint/2010/main" val="6810848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normAutofit fontScale="77500" lnSpcReduction="20000"/>
          </a:bodyPr>
          <a:lstStyle/>
          <a:p>
            <a:r>
              <a:rPr lang="en-US" dirty="0" smtClean="0"/>
              <a:t>The Answer:</a:t>
            </a:r>
          </a:p>
          <a:p>
            <a:pPr lvl="1"/>
            <a:r>
              <a:rPr lang="en-US" dirty="0" smtClean="0"/>
              <a:t>Again, there is never a one-size-fits-all resolution to the issue.</a:t>
            </a:r>
          </a:p>
          <a:p>
            <a:pPr lvl="1"/>
            <a:r>
              <a:rPr lang="en-US" dirty="0" smtClean="0"/>
              <a:t>One way to resolve the issue is to have NO “sweat equity” arrangement at all (no children work for reduced wages to </a:t>
            </a:r>
            <a:r>
              <a:rPr lang="en-US" dirty="0" err="1" smtClean="0"/>
              <a:t>inheret</a:t>
            </a:r>
            <a:r>
              <a:rPr lang="en-US" dirty="0" smtClean="0"/>
              <a:t> the farm) </a:t>
            </a:r>
          </a:p>
          <a:p>
            <a:pPr lvl="1"/>
            <a:r>
              <a:rPr lang="en-US" dirty="0" smtClean="0"/>
              <a:t>Alternatively, </a:t>
            </a:r>
            <a:r>
              <a:rPr lang="en-US" dirty="0"/>
              <a:t>set up an </a:t>
            </a:r>
            <a:r>
              <a:rPr lang="en-US" dirty="0" smtClean="0"/>
              <a:t>ownership </a:t>
            </a:r>
            <a:r>
              <a:rPr lang="en-US" dirty="0"/>
              <a:t>farm structure that allows the next generation to build </a:t>
            </a:r>
            <a:r>
              <a:rPr lang="en-US" dirty="0" smtClean="0"/>
              <a:t>appropriate ownership</a:t>
            </a:r>
            <a:endParaRPr lang="en-US" dirty="0"/>
          </a:p>
          <a:p>
            <a:pPr lvl="2"/>
            <a:r>
              <a:rPr lang="en-US" dirty="0" smtClean="0"/>
              <a:t>EXAMPLE: compensate child and allow him/her to invest as he or she chooses in order to grow the business (the more investment, the larger ownership share)</a:t>
            </a:r>
          </a:p>
          <a:p>
            <a:pPr lvl="1"/>
            <a:endParaRPr lang="en-US" dirty="0"/>
          </a:p>
        </p:txBody>
      </p:sp>
      <p:pic>
        <p:nvPicPr>
          <p:cNvPr id="5" name="Content Placeholder 4" descr="remsberg_1409153196.jpg"/>
          <p:cNvPicPr>
            <a:picLocks noGrp="1" noChangeAspect="1"/>
          </p:cNvPicPr>
          <p:nvPr>
            <p:ph sz="half" idx="2"/>
          </p:nvPr>
        </p:nvPicPr>
        <p:blipFill>
          <a:blip r:embed="rId2">
            <a:extLst>
              <a:ext uri="{28A0092B-C50C-407E-A947-70E740481C1C}">
                <a14:useLocalDpi xmlns:a14="http://schemas.microsoft.com/office/drawing/2010/main" val="0"/>
              </a:ext>
            </a:extLst>
          </a:blip>
          <a:srcRect l="21524" r="21524"/>
          <a:stretch>
            <a:fillRect/>
          </a:stretch>
        </p:blipFill>
        <p:spPr>
          <a:xfrm>
            <a:off x="4648200" y="1397000"/>
            <a:ext cx="4038600" cy="4556125"/>
          </a:xfrm>
        </p:spPr>
      </p:pic>
      <p:sp>
        <p:nvSpPr>
          <p:cNvPr id="2" name="Title 1"/>
          <p:cNvSpPr>
            <a:spLocks noGrp="1"/>
          </p:cNvSpPr>
          <p:nvPr>
            <p:ph type="title"/>
          </p:nvPr>
        </p:nvSpPr>
        <p:spPr/>
        <p:txBody>
          <a:bodyPr>
            <a:normAutofit fontScale="90000"/>
          </a:bodyPr>
          <a:lstStyle/>
          <a:p>
            <a:r>
              <a:rPr lang="en-US" dirty="0"/>
              <a:t>The Problem of “Sweat Equity”</a:t>
            </a:r>
          </a:p>
        </p:txBody>
      </p:sp>
    </p:spTree>
    <p:extLst>
      <p:ext uri="{BB962C8B-B14F-4D97-AF65-F5344CB8AC3E}">
        <p14:creationId xmlns:p14="http://schemas.microsoft.com/office/powerpoint/2010/main" val="31351618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Business Entities</a:t>
            </a:r>
            <a:endParaRPr lang="en-US" dirty="0"/>
          </a:p>
        </p:txBody>
      </p:sp>
      <p:sp>
        <p:nvSpPr>
          <p:cNvPr id="5" name="Text Placeholder 4"/>
          <p:cNvSpPr>
            <a:spLocks noGrp="1"/>
          </p:cNvSpPr>
          <p:nvPr>
            <p:ph type="body" idx="1"/>
          </p:nvPr>
        </p:nvSpPr>
        <p:spPr/>
        <p:txBody>
          <a:bodyPr/>
          <a:lstStyle/>
          <a:p>
            <a:r>
              <a:rPr lang="en-US" dirty="0" smtClean="0"/>
              <a:t>May allow for a smoother transfer of ownership</a:t>
            </a:r>
            <a:endParaRPr lang="en-US" dirty="0"/>
          </a:p>
        </p:txBody>
      </p:sp>
    </p:spTree>
    <p:extLst>
      <p:ext uri="{BB962C8B-B14F-4D97-AF65-F5344CB8AC3E}">
        <p14:creationId xmlns:p14="http://schemas.microsoft.com/office/powerpoint/2010/main" val="6474199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fontScale="92500" lnSpcReduction="20000"/>
          </a:bodyPr>
          <a:lstStyle/>
          <a:p>
            <a:r>
              <a:rPr lang="en-US" dirty="0" smtClean="0"/>
              <a:t>Limited Partnerships:</a:t>
            </a:r>
          </a:p>
          <a:p>
            <a:pPr lvl="1"/>
            <a:r>
              <a:rPr lang="en-US" dirty="0"/>
              <a:t>A</a:t>
            </a:r>
            <a:r>
              <a:rPr lang="en-US" dirty="0" smtClean="0"/>
              <a:t> </a:t>
            </a:r>
            <a:r>
              <a:rPr lang="en-US" dirty="0"/>
              <a:t>farm business could be placed into a limited partnership with the parents being made limited partners and the successor generation made general partners.  Revenues could then be shared with the parents as a form of retirement income. </a:t>
            </a:r>
            <a:endParaRPr lang="en-US" dirty="0" smtClean="0"/>
          </a:p>
          <a:p>
            <a:pPr lvl="1"/>
            <a:r>
              <a:rPr lang="en-US" dirty="0" smtClean="0"/>
              <a:t>A partnership </a:t>
            </a:r>
            <a:r>
              <a:rPr lang="en-US" dirty="0"/>
              <a:t>agreement </a:t>
            </a:r>
            <a:r>
              <a:rPr lang="en-US" dirty="0" smtClean="0"/>
              <a:t>can also </a:t>
            </a:r>
            <a:r>
              <a:rPr lang="en-US" dirty="0"/>
              <a:t>specify </a:t>
            </a:r>
            <a:r>
              <a:rPr lang="en-US" dirty="0" smtClean="0"/>
              <a:t>that </a:t>
            </a:r>
            <a:r>
              <a:rPr lang="en-US" dirty="0"/>
              <a:t>limited </a:t>
            </a:r>
            <a:r>
              <a:rPr lang="en-US" dirty="0" smtClean="0"/>
              <a:t>partners have </a:t>
            </a:r>
            <a:r>
              <a:rPr lang="en-US" dirty="0"/>
              <a:t>limited or no rights of participation in the management of the </a:t>
            </a:r>
            <a:r>
              <a:rPr lang="en-US" dirty="0" smtClean="0"/>
              <a:t>entity which means that the farm operation can be placed in a limited partnership with the management being placed in the hands of the on-farm children (labeled general partners) and the off-farm children being labeled limited partners.</a:t>
            </a:r>
          </a:p>
          <a:p>
            <a:endParaRPr lang="en-US" dirty="0"/>
          </a:p>
        </p:txBody>
      </p:sp>
      <p:sp>
        <p:nvSpPr>
          <p:cNvPr id="4" name="Title 3"/>
          <p:cNvSpPr>
            <a:spLocks noGrp="1"/>
          </p:cNvSpPr>
          <p:nvPr>
            <p:ph type="title"/>
          </p:nvPr>
        </p:nvSpPr>
        <p:spPr/>
        <p:txBody>
          <a:bodyPr/>
          <a:lstStyle/>
          <a:p>
            <a:r>
              <a:rPr lang="en-US" dirty="0" smtClean="0"/>
              <a:t>Business Entities</a:t>
            </a:r>
            <a:endParaRPr lang="en-US" dirty="0"/>
          </a:p>
        </p:txBody>
      </p:sp>
    </p:spTree>
    <p:extLst>
      <p:ext uri="{BB962C8B-B14F-4D97-AF65-F5344CB8AC3E}">
        <p14:creationId xmlns:p14="http://schemas.microsoft.com/office/powerpoint/2010/main" val="5637461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0000" lnSpcReduction="20000"/>
          </a:bodyPr>
          <a:lstStyle/>
          <a:p>
            <a:r>
              <a:rPr lang="en-US" dirty="0"/>
              <a:t>Corporations:</a:t>
            </a:r>
          </a:p>
          <a:p>
            <a:pPr lvl="1"/>
            <a:r>
              <a:rPr lang="en-US" dirty="0"/>
              <a:t>One of the most desirable advantages of forming a corporation would be the ease in which real property could be transferred.  </a:t>
            </a:r>
          </a:p>
          <a:p>
            <a:pPr lvl="1"/>
            <a:r>
              <a:rPr lang="en-US" dirty="0"/>
              <a:t>If the owner wanted to transfer the property over time, he would need to transfer an interest in the property over time (which would incur transaction costs and complicate </a:t>
            </a:r>
            <a:r>
              <a:rPr lang="en-US" dirty="0" smtClean="0"/>
              <a:t>title) </a:t>
            </a:r>
            <a:r>
              <a:rPr lang="en-US" dirty="0"/>
              <a:t>where if the farm is a corporation, he could simply convey the individual shares in the corporation</a:t>
            </a:r>
          </a:p>
          <a:p>
            <a:r>
              <a:rPr lang="en-US" dirty="0"/>
              <a:t>Limited Liability Companies:</a:t>
            </a:r>
          </a:p>
          <a:p>
            <a:pPr lvl="1"/>
            <a:r>
              <a:rPr lang="en-US" dirty="0"/>
              <a:t>An LLC also gives the producer great flexibility in planning for the future of the business through the use of an operating agreement.</a:t>
            </a:r>
          </a:p>
          <a:p>
            <a:pPr lvl="1"/>
            <a:r>
              <a:rPr lang="en-US" dirty="0"/>
              <a:t>An operating agreement can be </a:t>
            </a:r>
            <a:r>
              <a:rPr lang="en-US" dirty="0" smtClean="0"/>
              <a:t>specifically tailored </a:t>
            </a:r>
            <a:r>
              <a:rPr lang="en-US" dirty="0"/>
              <a:t>to the needs of the LLC dictating the specific needs of all players of the operation, even accounting for off-farm children who may be allowed to only participate in revenues and not management/decision making.</a:t>
            </a:r>
          </a:p>
          <a:p>
            <a:endParaRPr lang="en-US" dirty="0"/>
          </a:p>
        </p:txBody>
      </p:sp>
      <p:sp>
        <p:nvSpPr>
          <p:cNvPr id="2" name="Title 1"/>
          <p:cNvSpPr>
            <a:spLocks noGrp="1"/>
          </p:cNvSpPr>
          <p:nvPr>
            <p:ph type="title"/>
          </p:nvPr>
        </p:nvSpPr>
        <p:spPr/>
        <p:txBody>
          <a:bodyPr>
            <a:normAutofit fontScale="90000"/>
          </a:bodyPr>
          <a:lstStyle/>
          <a:p>
            <a:r>
              <a:rPr lang="en-US" dirty="0" smtClean="0"/>
              <a:t>Business Entities Continued</a:t>
            </a:r>
            <a:endParaRPr lang="en-US" dirty="0"/>
          </a:p>
        </p:txBody>
      </p:sp>
    </p:spTree>
    <p:extLst>
      <p:ext uri="{BB962C8B-B14F-4D97-AF65-F5344CB8AC3E}">
        <p14:creationId xmlns:p14="http://schemas.microsoft.com/office/powerpoint/2010/main" val="2409516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47482"/>
            <a:ext cx="8229600" cy="4954893"/>
          </a:xfrm>
        </p:spPr>
        <p:txBody>
          <a:bodyPr>
            <a:normAutofit fontScale="85000" lnSpcReduction="10000"/>
          </a:bodyPr>
          <a:lstStyle/>
          <a:p>
            <a:r>
              <a:rPr lang="en-US" dirty="0"/>
              <a:t>S</a:t>
            </a:r>
            <a:r>
              <a:rPr lang="en-US" dirty="0" smtClean="0"/>
              <a:t>ets </a:t>
            </a:r>
            <a:r>
              <a:rPr lang="en-US" dirty="0"/>
              <a:t>forth the LLC </a:t>
            </a:r>
            <a:r>
              <a:rPr lang="en-US" dirty="0" smtClean="0"/>
              <a:t>structure </a:t>
            </a:r>
          </a:p>
          <a:p>
            <a:endParaRPr lang="en-US" dirty="0" smtClean="0"/>
          </a:p>
          <a:p>
            <a:r>
              <a:rPr lang="en-US" dirty="0" smtClean="0"/>
              <a:t>it</a:t>
            </a:r>
            <a:r>
              <a:rPr lang="en-US" dirty="0"/>
              <a:t> is the main governing document of the LLC, above all </a:t>
            </a:r>
            <a:r>
              <a:rPr lang="en-US" dirty="0" smtClean="0"/>
              <a:t>others</a:t>
            </a:r>
          </a:p>
          <a:p>
            <a:endParaRPr lang="en-US" dirty="0" smtClean="0"/>
          </a:p>
          <a:p>
            <a:r>
              <a:rPr lang="en-US" dirty="0" smtClean="0"/>
              <a:t>Delaware </a:t>
            </a:r>
            <a:r>
              <a:rPr lang="en-US" dirty="0"/>
              <a:t>legal premise known as freedom of contract gives the organizers of an LLC, who construct this unique document, enormous flexibility in defining the rights and responsibilities of the LLC members. </a:t>
            </a:r>
            <a:endParaRPr lang="en-US" dirty="0" smtClean="0"/>
          </a:p>
          <a:p>
            <a:pPr lvl="1"/>
            <a:r>
              <a:rPr lang="en-US" dirty="0" smtClean="0"/>
              <a:t>This </a:t>
            </a:r>
            <a:r>
              <a:rPr lang="en-US" dirty="0"/>
              <a:t>means it allows you to create an entity as well as define the relationship among its members as you see fit for your specific situation</a:t>
            </a:r>
            <a:r>
              <a:rPr lang="en-US" dirty="0" smtClean="0"/>
              <a:t>.</a:t>
            </a:r>
            <a:endParaRPr lang="en-US" dirty="0"/>
          </a:p>
        </p:txBody>
      </p:sp>
      <p:sp>
        <p:nvSpPr>
          <p:cNvPr id="2" name="Title 1"/>
          <p:cNvSpPr>
            <a:spLocks noGrp="1"/>
          </p:cNvSpPr>
          <p:nvPr>
            <p:ph type="title"/>
          </p:nvPr>
        </p:nvSpPr>
        <p:spPr/>
        <p:txBody>
          <a:bodyPr/>
          <a:lstStyle/>
          <a:p>
            <a:r>
              <a:rPr lang="en-US" dirty="0" smtClean="0"/>
              <a:t>Operating Agreements </a:t>
            </a:r>
            <a:endParaRPr lang="en-US" dirty="0"/>
          </a:p>
        </p:txBody>
      </p:sp>
    </p:spTree>
    <p:extLst>
      <p:ext uri="{BB962C8B-B14F-4D97-AF65-F5344CB8AC3E}">
        <p14:creationId xmlns:p14="http://schemas.microsoft.com/office/powerpoint/2010/main" val="25956898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800" dirty="0"/>
              <a:t>Since the Operating Agreement is a contract, it must be agreed to by all participating parties</a:t>
            </a:r>
            <a:r>
              <a:rPr lang="en-US" sz="2800" dirty="0" smtClean="0"/>
              <a:t>.</a:t>
            </a:r>
          </a:p>
          <a:p>
            <a:endParaRPr lang="en-US" sz="2800" dirty="0"/>
          </a:p>
          <a:p>
            <a:r>
              <a:rPr lang="en-US" sz="2800" dirty="0"/>
              <a:t>Section 18-101 of the Delaware Limited Liability Company Act states that an LLC's Operating Agreement may be "written, oral, or implied," typically people write it out and have it signed before a notary public, with a copy of the notarized document provided for each signer.</a:t>
            </a:r>
          </a:p>
          <a:p>
            <a:endParaRPr lang="en-US" sz="2800" dirty="0"/>
          </a:p>
        </p:txBody>
      </p:sp>
      <p:sp>
        <p:nvSpPr>
          <p:cNvPr id="2" name="Title 1"/>
          <p:cNvSpPr>
            <a:spLocks noGrp="1"/>
          </p:cNvSpPr>
          <p:nvPr>
            <p:ph type="title"/>
          </p:nvPr>
        </p:nvSpPr>
        <p:spPr/>
        <p:txBody>
          <a:bodyPr/>
          <a:lstStyle/>
          <a:p>
            <a:r>
              <a:rPr lang="en-US" dirty="0" smtClean="0"/>
              <a:t>Operating Agreements</a:t>
            </a:r>
            <a:endParaRPr lang="en-US" dirty="0"/>
          </a:p>
        </p:txBody>
      </p:sp>
    </p:spTree>
    <p:extLst>
      <p:ext uri="{BB962C8B-B14F-4D97-AF65-F5344CB8AC3E}">
        <p14:creationId xmlns:p14="http://schemas.microsoft.com/office/powerpoint/2010/main" val="33909996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normAutofit lnSpcReduction="10000"/>
          </a:bodyPr>
          <a:lstStyle/>
          <a:p>
            <a:r>
              <a:rPr lang="en-US" dirty="0" smtClean="0"/>
              <a:t>Can set out who is doing the managing, decision making, etc. to ease conflict in the future</a:t>
            </a:r>
          </a:p>
          <a:p>
            <a:r>
              <a:rPr lang="en-US" dirty="0" smtClean="0"/>
              <a:t>Can also dictate what happens in the occurrence of a death or sell-buy instances when someone wants out</a:t>
            </a:r>
            <a:endParaRPr lang="en-US" dirty="0"/>
          </a:p>
        </p:txBody>
      </p:sp>
      <p:pic>
        <p:nvPicPr>
          <p:cNvPr id="5" name="Content Placeholder 4" descr="pa4100289.JPG"/>
          <p:cNvPicPr>
            <a:picLocks noGrp="1" noChangeAspect="1"/>
          </p:cNvPicPr>
          <p:nvPr>
            <p:ph sz="half" idx="2"/>
          </p:nvPr>
        </p:nvPicPr>
        <p:blipFill>
          <a:blip r:embed="rId2">
            <a:extLst>
              <a:ext uri="{28A0092B-C50C-407E-A947-70E740481C1C}">
                <a14:useLocalDpi xmlns:a14="http://schemas.microsoft.com/office/drawing/2010/main" val="0"/>
              </a:ext>
            </a:extLst>
          </a:blip>
          <a:srcRect l="21543" r="21543"/>
          <a:stretch>
            <a:fillRect/>
          </a:stretch>
        </p:blipFill>
        <p:spPr>
          <a:xfrm>
            <a:off x="4784725" y="1381125"/>
            <a:ext cx="3902075" cy="4556125"/>
          </a:xfrm>
        </p:spPr>
      </p:pic>
      <p:sp>
        <p:nvSpPr>
          <p:cNvPr id="2" name="Title 1"/>
          <p:cNvSpPr>
            <a:spLocks noGrp="1"/>
          </p:cNvSpPr>
          <p:nvPr>
            <p:ph type="title"/>
          </p:nvPr>
        </p:nvSpPr>
        <p:spPr/>
        <p:txBody>
          <a:bodyPr>
            <a:normAutofit fontScale="90000"/>
          </a:bodyPr>
          <a:lstStyle/>
          <a:p>
            <a:r>
              <a:rPr lang="en-US" dirty="0" smtClean="0"/>
              <a:t>Operating Agreements</a:t>
            </a:r>
            <a:endParaRPr lang="en-US" dirty="0"/>
          </a:p>
        </p:txBody>
      </p:sp>
    </p:spTree>
    <p:extLst>
      <p:ext uri="{BB962C8B-B14F-4D97-AF65-F5344CB8AC3E}">
        <p14:creationId xmlns:p14="http://schemas.microsoft.com/office/powerpoint/2010/main" val="34037472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msberg_1108225750.JPG"/>
          <p:cNvPicPr>
            <a:picLocks noChangeAspect="1"/>
          </p:cNvPicPr>
          <p:nvPr/>
        </p:nvPicPr>
        <p:blipFill>
          <a:blip r:embed="rId2">
            <a:alphaModFix amt="34000"/>
            <a:extLst>
              <a:ext uri="{BEBA8EAE-BF5A-486C-A8C5-ECC9F3942E4B}">
                <a14:imgProps xmlns:a14="http://schemas.microsoft.com/office/drawing/2010/main">
                  <a14:imgLayer r:embed="rId3">
                    <a14:imgEffect>
                      <a14:artisticMarker/>
                    </a14:imgEffect>
                  </a14:imgLayer>
                </a14:imgProps>
              </a:ext>
              <a:ext uri="{28A0092B-C50C-407E-A947-70E740481C1C}">
                <a14:useLocalDpi xmlns:a14="http://schemas.microsoft.com/office/drawing/2010/main" val="0"/>
              </a:ext>
            </a:extLst>
          </a:blip>
          <a:stretch>
            <a:fillRect/>
          </a:stretch>
        </p:blipFill>
        <p:spPr>
          <a:xfrm>
            <a:off x="0" y="360947"/>
            <a:ext cx="9143999" cy="6497053"/>
          </a:xfrm>
          <a:prstGeom prst="rect">
            <a:avLst/>
          </a:prstGeom>
        </p:spPr>
      </p:pic>
      <p:sp>
        <p:nvSpPr>
          <p:cNvPr id="3" name="Content Placeholder 2"/>
          <p:cNvSpPr>
            <a:spLocks noGrp="1"/>
          </p:cNvSpPr>
          <p:nvPr>
            <p:ph idx="1"/>
          </p:nvPr>
        </p:nvSpPr>
        <p:spPr/>
        <p:txBody>
          <a:bodyPr>
            <a:normAutofit/>
          </a:bodyPr>
          <a:lstStyle/>
          <a:p>
            <a:r>
              <a:rPr lang="en-US" sz="2800" dirty="0" smtClean="0"/>
              <a:t>Is your operation incorporated, a partnership or some other form of business entity?</a:t>
            </a:r>
          </a:p>
          <a:p>
            <a:endParaRPr lang="en-US" sz="2800" dirty="0" smtClean="0"/>
          </a:p>
          <a:p>
            <a:r>
              <a:rPr lang="en-US" sz="2800" dirty="0" smtClean="0"/>
              <a:t>If your answer is YES, you also need to remember to follow the rules of your specific business entity </a:t>
            </a:r>
          </a:p>
          <a:p>
            <a:endParaRPr lang="en-US" sz="2800" dirty="0" smtClean="0"/>
          </a:p>
          <a:p>
            <a:r>
              <a:rPr lang="en-US" sz="2800" dirty="0" smtClean="0"/>
              <a:t>If your business is not in compliance when an owner passes, it may cause major headaches for those who are left to take care of the business </a:t>
            </a:r>
          </a:p>
        </p:txBody>
      </p:sp>
      <p:sp>
        <p:nvSpPr>
          <p:cNvPr id="2" name="Title 1"/>
          <p:cNvSpPr>
            <a:spLocks noGrp="1"/>
          </p:cNvSpPr>
          <p:nvPr>
            <p:ph type="title"/>
          </p:nvPr>
        </p:nvSpPr>
        <p:spPr/>
        <p:txBody>
          <a:bodyPr>
            <a:normAutofit fontScale="90000"/>
          </a:bodyPr>
          <a:lstStyle/>
          <a:p>
            <a:r>
              <a:rPr lang="en-US" dirty="0" smtClean="0"/>
              <a:t>Follow The Rules: Business Entities</a:t>
            </a:r>
            <a:endParaRPr lang="en-US" dirty="0"/>
          </a:p>
        </p:txBody>
      </p:sp>
    </p:spTree>
    <p:extLst>
      <p:ext uri="{BB962C8B-B14F-4D97-AF65-F5344CB8AC3E}">
        <p14:creationId xmlns:p14="http://schemas.microsoft.com/office/powerpoint/2010/main" val="28558158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20000"/>
          </a:bodyPr>
          <a:lstStyle/>
          <a:p>
            <a:pPr marL="0" indent="0">
              <a:buNone/>
            </a:pPr>
            <a:r>
              <a:rPr lang="en-US" dirty="0"/>
              <a:t>The University of Maryland</a:t>
            </a:r>
            <a:r>
              <a:rPr lang="en-US" i="1" dirty="0"/>
              <a:t>: </a:t>
            </a:r>
            <a:r>
              <a:rPr lang="en-US" i="1" dirty="0" err="1"/>
              <a:t>MPowering</a:t>
            </a:r>
            <a:r>
              <a:rPr lang="en-US" i="1" dirty="0"/>
              <a:t> the State</a:t>
            </a:r>
            <a:r>
              <a:rPr lang="en-US" dirty="0"/>
              <a:t> brings together two universities of distinction to form a new collaborative partnership.  Harnessing the resources of each, the University of Maryland, College Park and the University of Maryland, Baltimore will focus the collective expertise on critical statewide issues of public health, biomedical informatics, and bioengineering. This collaboration will drive an even greater impact on the state, its economy, the job market, and the next generation of innovators.  The joint initiatives will have a profound effect on productivity, the economy, and the very fabric of higher education.</a:t>
            </a:r>
          </a:p>
          <a:p>
            <a:r>
              <a:rPr lang="en-US" u="sng" dirty="0">
                <a:hlinkClick r:id="rId2"/>
              </a:rPr>
              <a:t>http://</a:t>
            </a:r>
            <a:r>
              <a:rPr lang="en-US" u="sng" dirty="0" smtClean="0">
                <a:hlinkClick r:id="rId2"/>
              </a:rPr>
              <a:t>www.mpowermaryland.com</a:t>
            </a:r>
            <a:endParaRPr lang="en-US" dirty="0"/>
          </a:p>
        </p:txBody>
      </p:sp>
      <p:sp>
        <p:nvSpPr>
          <p:cNvPr id="2" name="Title 1"/>
          <p:cNvSpPr>
            <a:spLocks noGrp="1"/>
          </p:cNvSpPr>
          <p:nvPr>
            <p:ph type="title"/>
          </p:nvPr>
        </p:nvSpPr>
        <p:spPr/>
        <p:txBody>
          <a:bodyPr>
            <a:normAutofit fontScale="90000"/>
          </a:bodyPr>
          <a:lstStyle/>
          <a:p>
            <a:r>
              <a:rPr lang="en-US" dirty="0" smtClean="0"/>
              <a:t>University of Maryland </a:t>
            </a:r>
            <a:r>
              <a:rPr lang="en-US" dirty="0" err="1" smtClean="0"/>
              <a:t>MPower</a:t>
            </a:r>
            <a:endParaRPr lang="en-US" dirty="0"/>
          </a:p>
        </p:txBody>
      </p:sp>
    </p:spTree>
    <p:extLst>
      <p:ext uri="{BB962C8B-B14F-4D97-AF65-F5344CB8AC3E}">
        <p14:creationId xmlns:p14="http://schemas.microsoft.com/office/powerpoint/2010/main" val="91754345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Wrap up</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3350567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p:txBody>
          <a:bodyPr/>
          <a:lstStyle/>
          <a:p>
            <a:r>
              <a:rPr lang="en-US" dirty="0" smtClean="0"/>
              <a:t>Over summer launched: UME page </a:t>
            </a:r>
            <a:r>
              <a:rPr lang="en-US" i="1" dirty="0" smtClean="0"/>
              <a:t>Farm Transition and Estate Planning</a:t>
            </a:r>
            <a:endParaRPr lang="en-US" dirty="0" smtClean="0"/>
          </a:p>
          <a:p>
            <a:endParaRPr lang="en-US" dirty="0"/>
          </a:p>
          <a:p>
            <a:r>
              <a:rPr lang="en-US" dirty="0"/>
              <a:t>https://extension.umd.edu/agtransitions</a:t>
            </a:r>
            <a:endParaRPr lang="en-US" dirty="0" smtClean="0"/>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l="6129" r="6129"/>
          <a:stretch>
            <a:fillRect/>
          </a:stretch>
        </p:blipFill>
        <p:spPr/>
      </p:pic>
      <p:sp>
        <p:nvSpPr>
          <p:cNvPr id="2" name="Title 1"/>
          <p:cNvSpPr>
            <a:spLocks noGrp="1"/>
          </p:cNvSpPr>
          <p:nvPr>
            <p:ph type="title"/>
          </p:nvPr>
        </p:nvSpPr>
        <p:spPr/>
        <p:txBody>
          <a:bodyPr/>
          <a:lstStyle/>
          <a:p>
            <a:r>
              <a:rPr lang="en-US" dirty="0" smtClean="0"/>
              <a:t>Resources Available</a:t>
            </a:r>
            <a:endParaRPr lang="en-US" dirty="0"/>
          </a:p>
        </p:txBody>
      </p:sp>
    </p:spTree>
    <p:extLst>
      <p:ext uri="{BB962C8B-B14F-4D97-AF65-F5344CB8AC3E}">
        <p14:creationId xmlns:p14="http://schemas.microsoft.com/office/powerpoint/2010/main" val="64423647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r>
              <a:rPr lang="en-US" dirty="0" smtClean="0"/>
              <a:t>Through University of Minnesota’s Center for Farm Financial Management: </a:t>
            </a:r>
            <a:r>
              <a:rPr lang="en-US" dirty="0" err="1" smtClean="0"/>
              <a:t>AgTransitions</a:t>
            </a:r>
            <a:endParaRPr lang="en-US" dirty="0" smtClean="0"/>
          </a:p>
          <a:p>
            <a:endParaRPr lang="en-US" dirty="0"/>
          </a:p>
          <a:p>
            <a:r>
              <a:rPr lang="en-US" dirty="0"/>
              <a:t>https://www.agtransitions.umn.edu/</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8200" y="1673352"/>
            <a:ext cx="4038600" cy="4005188"/>
          </a:xfrm>
        </p:spPr>
      </p:pic>
      <p:sp>
        <p:nvSpPr>
          <p:cNvPr id="2" name="Title 1"/>
          <p:cNvSpPr>
            <a:spLocks noGrp="1"/>
          </p:cNvSpPr>
          <p:nvPr>
            <p:ph type="title"/>
          </p:nvPr>
        </p:nvSpPr>
        <p:spPr/>
        <p:txBody>
          <a:bodyPr/>
          <a:lstStyle/>
          <a:p>
            <a:r>
              <a:rPr lang="en-US" dirty="0" smtClean="0"/>
              <a:t>Resources Availabl</a:t>
            </a:r>
            <a:r>
              <a:rPr lang="en-US" dirty="0"/>
              <a:t>e</a:t>
            </a:r>
          </a:p>
        </p:txBody>
      </p:sp>
    </p:spTree>
    <p:extLst>
      <p:ext uri="{BB962C8B-B14F-4D97-AF65-F5344CB8AC3E}">
        <p14:creationId xmlns:p14="http://schemas.microsoft.com/office/powerpoint/2010/main" val="192887851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r>
              <a:rPr lang="en-US" dirty="0" smtClean="0"/>
              <a:t>Through Oklahoma State University Extension:  Farm Transitions</a:t>
            </a:r>
          </a:p>
          <a:p>
            <a:endParaRPr lang="en-US" dirty="0"/>
          </a:p>
          <a:p>
            <a:r>
              <a:rPr lang="en-US" dirty="0"/>
              <a:t>http://agecon.okstate.edu/farmtransitions/</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rcRect l="5155" r="5155"/>
          <a:stretch>
            <a:fillRect/>
          </a:stretch>
        </p:blipFill>
        <p:spPr/>
      </p:pic>
      <p:sp>
        <p:nvSpPr>
          <p:cNvPr id="2" name="Title 1"/>
          <p:cNvSpPr>
            <a:spLocks noGrp="1"/>
          </p:cNvSpPr>
          <p:nvPr>
            <p:ph type="title"/>
          </p:nvPr>
        </p:nvSpPr>
        <p:spPr/>
        <p:txBody>
          <a:bodyPr/>
          <a:lstStyle/>
          <a:p>
            <a:r>
              <a:rPr lang="en-US" dirty="0" smtClean="0"/>
              <a:t>Resources Available </a:t>
            </a:r>
            <a:endParaRPr lang="en-US" dirty="0"/>
          </a:p>
        </p:txBody>
      </p:sp>
    </p:spTree>
    <p:extLst>
      <p:ext uri="{BB962C8B-B14F-4D97-AF65-F5344CB8AC3E}">
        <p14:creationId xmlns:p14="http://schemas.microsoft.com/office/powerpoint/2010/main" val="66522040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normAutofit fontScale="92500" lnSpcReduction="20000"/>
          </a:bodyPr>
          <a:lstStyle/>
          <a:p>
            <a:r>
              <a:rPr lang="en-US" dirty="0" smtClean="0"/>
              <a:t>This one is not free</a:t>
            </a:r>
          </a:p>
          <a:p>
            <a:endParaRPr lang="en-US" dirty="0"/>
          </a:p>
          <a:p>
            <a:r>
              <a:rPr lang="en-US" dirty="0" smtClean="0"/>
              <a:t>Book by Neil </a:t>
            </a:r>
            <a:r>
              <a:rPr lang="en-US" dirty="0" err="1" smtClean="0"/>
              <a:t>Harl</a:t>
            </a:r>
            <a:r>
              <a:rPr lang="en-US" dirty="0" smtClean="0"/>
              <a:t> at Iowa State</a:t>
            </a:r>
          </a:p>
          <a:p>
            <a:endParaRPr lang="en-US" dirty="0"/>
          </a:p>
          <a:p>
            <a:r>
              <a:rPr lang="en-US" dirty="0" smtClean="0"/>
              <a:t>Walks you through the process</a:t>
            </a:r>
          </a:p>
          <a:p>
            <a:endParaRPr lang="en-US" dirty="0"/>
          </a:p>
          <a:p>
            <a:r>
              <a:rPr lang="en-US" dirty="0"/>
              <a:t>Book is $25 to $25 http://www.agrilawpress.com/shop/farm-estate-and-business-planning/</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rcRect l="-16484" r="-16484"/>
          <a:stretch>
            <a:fillRect/>
          </a:stretch>
        </p:blipFill>
        <p:spPr/>
      </p:pic>
      <p:sp>
        <p:nvSpPr>
          <p:cNvPr id="2" name="Title 1"/>
          <p:cNvSpPr>
            <a:spLocks noGrp="1"/>
          </p:cNvSpPr>
          <p:nvPr>
            <p:ph type="title"/>
          </p:nvPr>
        </p:nvSpPr>
        <p:spPr/>
        <p:txBody>
          <a:bodyPr/>
          <a:lstStyle/>
          <a:p>
            <a:r>
              <a:rPr lang="en-US" dirty="0" smtClean="0"/>
              <a:t>Resources Available</a:t>
            </a:r>
            <a:endParaRPr lang="en-US" dirty="0"/>
          </a:p>
        </p:txBody>
      </p:sp>
    </p:spTree>
    <p:extLst>
      <p:ext uri="{BB962C8B-B14F-4D97-AF65-F5344CB8AC3E}">
        <p14:creationId xmlns:p14="http://schemas.microsoft.com/office/powerpoint/2010/main" val="145697222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normAutofit fontScale="92500"/>
          </a:bodyPr>
          <a:lstStyle/>
          <a:p>
            <a:r>
              <a:rPr lang="en-US" dirty="0" smtClean="0"/>
              <a:t>Have I overwhelmed you?</a:t>
            </a:r>
          </a:p>
          <a:p>
            <a:endParaRPr lang="en-US" dirty="0"/>
          </a:p>
          <a:p>
            <a:r>
              <a:rPr lang="en-US" dirty="0" smtClean="0"/>
              <a:t>Point is not to be scared but prepared</a:t>
            </a:r>
          </a:p>
          <a:p>
            <a:endParaRPr lang="en-US" dirty="0"/>
          </a:p>
          <a:p>
            <a:r>
              <a:rPr lang="en-US" dirty="0" smtClean="0"/>
              <a:t>Talk to your stakeholders and work with qualified professionals to have an effective transition and estate plan</a:t>
            </a:r>
            <a:endParaRPr lang="en-US" dirty="0"/>
          </a:p>
        </p:txBody>
      </p:sp>
      <p:sp>
        <p:nvSpPr>
          <p:cNvPr id="2" name="Title 1"/>
          <p:cNvSpPr>
            <a:spLocks noGrp="1"/>
          </p:cNvSpPr>
          <p:nvPr>
            <p:ph type="title"/>
          </p:nvPr>
        </p:nvSpPr>
        <p:spPr/>
        <p:txBody>
          <a:bodyPr/>
          <a:lstStyle/>
          <a:p>
            <a:r>
              <a:rPr lang="en-US" dirty="0" smtClean="0"/>
              <a:t>Wrap up</a:t>
            </a:r>
            <a:endParaRPr lang="en-US" dirty="0"/>
          </a:p>
        </p:txBody>
      </p:sp>
      <p:pic>
        <p:nvPicPr>
          <p:cNvPr id="6" name="Content Placeholder 5" descr="Screen Shot 2015-11-02 at 8.04.07 PM.png"/>
          <p:cNvPicPr>
            <a:picLocks noGrp="1" noChangeAspect="1"/>
          </p:cNvPicPr>
          <p:nvPr>
            <p:ph sz="half" idx="2"/>
          </p:nvPr>
        </p:nvPicPr>
        <p:blipFill>
          <a:blip r:embed="rId2">
            <a:extLst>
              <a:ext uri="{28A0092B-C50C-407E-A947-70E740481C1C}">
                <a14:useLocalDpi xmlns:a14="http://schemas.microsoft.com/office/drawing/2010/main" val="0"/>
              </a:ext>
            </a:extLst>
          </a:blip>
          <a:srcRect l="4787" r="4787"/>
          <a:stretch>
            <a:fillRect/>
          </a:stretch>
        </p:blipFill>
        <p:spPr/>
      </p:pic>
    </p:spTree>
    <p:extLst>
      <p:ext uri="{BB962C8B-B14F-4D97-AF65-F5344CB8AC3E}">
        <p14:creationId xmlns:p14="http://schemas.microsoft.com/office/powerpoint/2010/main" val="193774562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Thanks </a:t>
            </a:r>
            <a:br>
              <a:rPr lang="en-US" dirty="0" smtClean="0"/>
            </a:br>
            <a:r>
              <a:rPr lang="en-US" dirty="0" smtClean="0"/>
              <a:t>Any Questions?</a:t>
            </a:r>
            <a:endParaRPr lang="en-US" dirty="0"/>
          </a:p>
        </p:txBody>
      </p:sp>
      <p:sp>
        <p:nvSpPr>
          <p:cNvPr id="5" name="Subtitle 4"/>
          <p:cNvSpPr>
            <a:spLocks noGrp="1"/>
          </p:cNvSpPr>
          <p:nvPr>
            <p:ph type="body" sz="quarter" idx="10"/>
          </p:nvPr>
        </p:nvSpPr>
        <p:spPr/>
        <p:txBody>
          <a:bodyPr>
            <a:normAutofit/>
          </a:bodyPr>
          <a:lstStyle/>
          <a:p>
            <a:r>
              <a:rPr lang="en-US" dirty="0" smtClean="0"/>
              <a:t>Website: </a:t>
            </a:r>
            <a:r>
              <a:rPr lang="en-US" dirty="0" err="1" smtClean="0"/>
              <a:t>aglaw.umd.edu</a:t>
            </a:r>
            <a:endParaRPr lang="en-US" dirty="0" smtClean="0"/>
          </a:p>
          <a:p>
            <a:r>
              <a:rPr lang="en-US" dirty="0" smtClean="0"/>
              <a:t>Twitter: @</a:t>
            </a:r>
            <a:r>
              <a:rPr lang="en-US" dirty="0" err="1" smtClean="0"/>
              <a:t>Legally_Ashley</a:t>
            </a:r>
            <a:endParaRPr lang="en-US" dirty="0" smtClean="0"/>
          </a:p>
        </p:txBody>
      </p:sp>
      <p:sp>
        <p:nvSpPr>
          <p:cNvPr id="2" name="Text Placeholder 1"/>
          <p:cNvSpPr>
            <a:spLocks noGrp="1"/>
          </p:cNvSpPr>
          <p:nvPr>
            <p:ph type="body" sz="quarter" idx="11"/>
          </p:nvPr>
        </p:nvSpPr>
        <p:spPr/>
        <p:txBody>
          <a:bodyPr>
            <a:normAutofit fontScale="92500" lnSpcReduction="20000"/>
          </a:bodyPr>
          <a:lstStyle/>
          <a:p>
            <a:r>
              <a:rPr lang="en-US" dirty="0"/>
              <a:t>Contact info:</a:t>
            </a:r>
          </a:p>
          <a:p>
            <a:r>
              <a:rPr lang="en-US" dirty="0" smtClean="0"/>
              <a:t>Email</a:t>
            </a:r>
            <a:r>
              <a:rPr lang="en-US" dirty="0"/>
              <a:t>: </a:t>
            </a:r>
            <a:r>
              <a:rPr lang="en-US" dirty="0">
                <a:hlinkClick r:id="rId2"/>
              </a:rPr>
              <a:t>aellix@umd.edu</a:t>
            </a:r>
            <a:r>
              <a:rPr lang="en-US" dirty="0"/>
              <a:t> </a:t>
            </a:r>
          </a:p>
          <a:p>
            <a:r>
              <a:rPr lang="en-US" dirty="0" smtClean="0"/>
              <a:t>Phone</a:t>
            </a:r>
            <a:r>
              <a:rPr lang="en-US" dirty="0"/>
              <a:t>: 301-458-5125</a:t>
            </a:r>
          </a:p>
          <a:p>
            <a:endParaRPr lang="en-US" dirty="0"/>
          </a:p>
        </p:txBody>
      </p:sp>
    </p:spTree>
    <p:extLst>
      <p:ext uri="{BB962C8B-B14F-4D97-AF65-F5344CB8AC3E}">
        <p14:creationId xmlns:p14="http://schemas.microsoft.com/office/powerpoint/2010/main" val="86587615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normAutofit fontScale="62500" lnSpcReduction="20000"/>
          </a:bodyPr>
          <a:lstStyle/>
          <a:p>
            <a:pPr marL="0" indent="0">
              <a:buNone/>
            </a:pPr>
            <a:r>
              <a:rPr lang="en-US" dirty="0" smtClean="0"/>
              <a:t>The </a:t>
            </a:r>
            <a:r>
              <a:rPr lang="en-US" dirty="0"/>
              <a:t>Agriculture Law Education Initiative is a collaboration between the University of Maryland Francis King Carey </a:t>
            </a:r>
            <a:r>
              <a:rPr lang="en-US" dirty="0" smtClean="0"/>
              <a:t>School of Law </a:t>
            </a:r>
            <a:r>
              <a:rPr lang="en-US" dirty="0"/>
              <a:t>and College of Agriculture &amp; Natural Resources, University of Maryland, College Park.  Through the University of Maryland Extension - the statewide, non-formal agriculture education system - the collaboration partners with the School of Agricultural and Natural Sciences, University of Maryland Eastern Shore</a:t>
            </a:r>
            <a:r>
              <a:rPr lang="en-US" dirty="0" smtClean="0"/>
              <a:t>.</a:t>
            </a:r>
          </a:p>
          <a:p>
            <a:pPr marL="0" indent="0">
              <a:buNone/>
            </a:pPr>
            <a:r>
              <a:rPr lang="en-US" dirty="0"/>
              <a:t>Website: </a:t>
            </a:r>
            <a:r>
              <a:rPr lang="en-US" dirty="0" smtClean="0">
                <a:hlinkClick r:id="rId2"/>
              </a:rPr>
              <a:t>www.umaglaw.org</a:t>
            </a:r>
            <a:endParaRPr lang="en-US" dirty="0" smtClean="0"/>
          </a:p>
          <a:p>
            <a:pPr marL="0" indent="0">
              <a:buNone/>
            </a:pPr>
            <a:r>
              <a:rPr lang="en-US" dirty="0" smtClean="0"/>
              <a:t>Twitter: @</a:t>
            </a:r>
            <a:r>
              <a:rPr lang="en-US" dirty="0" err="1" smtClean="0"/>
              <a:t>MdAgLaw</a:t>
            </a:r>
            <a:endParaRPr lang="en-US" dirty="0" smtClean="0"/>
          </a:p>
          <a:p>
            <a:pPr marL="0" indent="0">
              <a:buNone/>
            </a:pPr>
            <a:r>
              <a:rPr lang="en-US" dirty="0" smtClean="0"/>
              <a:t>Facebook: </a:t>
            </a:r>
            <a:r>
              <a:rPr lang="en-US" dirty="0" smtClean="0">
                <a:hlinkClick r:id="rId3"/>
              </a:rPr>
              <a:t>www.facebook.com/MdAgLaw</a:t>
            </a:r>
            <a:endParaRPr lang="en-US" dirty="0" smtClean="0"/>
          </a:p>
          <a:p>
            <a:pPr marL="0" indent="0">
              <a:buNone/>
            </a:pPr>
            <a:r>
              <a:rPr lang="en-US" dirty="0" smtClean="0"/>
              <a:t>Email: </a:t>
            </a:r>
            <a:r>
              <a:rPr lang="en-US" dirty="0" err="1" smtClean="0"/>
              <a:t>umaglaw@umd.edu</a:t>
            </a:r>
            <a:r>
              <a:rPr lang="en-US" dirty="0" smtClean="0"/>
              <a:t> </a:t>
            </a:r>
            <a:endParaRPr lang="en-US" dirty="0"/>
          </a:p>
        </p:txBody>
      </p:sp>
      <p:pic>
        <p:nvPicPr>
          <p:cNvPr id="5" name="Content Placeholder 4"/>
          <p:cNvPicPr>
            <a:picLocks noGrp="1" noChangeAspect="1"/>
          </p:cNvPicPr>
          <p:nvPr>
            <p:ph sz="half" idx="2"/>
          </p:nvPr>
        </p:nvPicPr>
        <p:blipFill>
          <a:blip r:embed="rId4" cstate="print">
            <a:extLst>
              <a:ext uri="{28A0092B-C50C-407E-A947-70E740481C1C}">
                <a14:useLocalDpi xmlns:a14="http://schemas.microsoft.com/office/drawing/2010/main" val="0"/>
              </a:ext>
            </a:extLst>
          </a:blip>
          <a:srcRect t="-115698" b="-115698"/>
          <a:stretch>
            <a:fillRect/>
          </a:stretch>
        </p:blipFill>
        <p:spPr>
          <a:prstGeom prst="rect">
            <a:avLst/>
          </a:prstGeom>
        </p:spPr>
      </p:pic>
      <p:sp>
        <p:nvSpPr>
          <p:cNvPr id="2" name="Title 1"/>
          <p:cNvSpPr>
            <a:spLocks noGrp="1"/>
          </p:cNvSpPr>
          <p:nvPr>
            <p:ph type="title"/>
          </p:nvPr>
        </p:nvSpPr>
        <p:spPr/>
        <p:txBody>
          <a:bodyPr>
            <a:normAutofit fontScale="90000"/>
          </a:bodyPr>
          <a:lstStyle/>
          <a:p>
            <a:r>
              <a:rPr lang="en-US" dirty="0" smtClean="0"/>
              <a:t>Agriculture Law Education Initiative</a:t>
            </a:r>
            <a:endParaRPr lang="en-US" dirty="0"/>
          </a:p>
        </p:txBody>
      </p:sp>
    </p:spTree>
    <p:extLst>
      <p:ext uri="{BB962C8B-B14F-4D97-AF65-F5344CB8AC3E}">
        <p14:creationId xmlns:p14="http://schemas.microsoft.com/office/powerpoint/2010/main" val="249313447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normAutofit fontScale="92500" lnSpcReduction="10000"/>
          </a:bodyPr>
          <a:lstStyle/>
          <a:p>
            <a:r>
              <a:rPr lang="en-US" dirty="0" smtClean="0"/>
              <a:t>Estate planning is considered the process of arranging for an orderly transfer of your assets upon your death.</a:t>
            </a:r>
          </a:p>
          <a:p>
            <a:r>
              <a:rPr lang="en-US" dirty="0" smtClean="0"/>
              <a:t>An estate plan is not just one single document, but can include multiple documents that effectively transfers your property at death and achieve other goals.</a:t>
            </a:r>
          </a:p>
          <a:p>
            <a:pPr marL="0" indent="0">
              <a:buNone/>
            </a:pPr>
            <a:endParaRPr lang="en-US" dirty="0" smtClean="0"/>
          </a:p>
          <a:p>
            <a:endParaRPr lang="en-US" dirty="0"/>
          </a:p>
        </p:txBody>
      </p:sp>
      <p:pic>
        <p:nvPicPr>
          <p:cNvPr id="5" name="Content Placeholder 4" descr="remsberg_13053053051.jpg"/>
          <p:cNvPicPr>
            <a:picLocks noGrp="1" noChangeAspect="1"/>
          </p:cNvPicPr>
          <p:nvPr>
            <p:ph sz="half" idx="2"/>
          </p:nvPr>
        </p:nvPicPr>
        <p:blipFill>
          <a:blip r:embed="rId2">
            <a:extLst>
              <a:ext uri="{28A0092B-C50C-407E-A947-70E740481C1C}">
                <a14:useLocalDpi xmlns:a14="http://schemas.microsoft.com/office/drawing/2010/main" val="0"/>
              </a:ext>
            </a:extLst>
          </a:blip>
          <a:srcRect l="20316" r="20316"/>
          <a:stretch>
            <a:fillRect/>
          </a:stretch>
        </p:blipFill>
        <p:spPr/>
      </p:pic>
      <p:sp>
        <p:nvSpPr>
          <p:cNvPr id="2" name="Title 1"/>
          <p:cNvSpPr>
            <a:spLocks noGrp="1"/>
          </p:cNvSpPr>
          <p:nvPr>
            <p:ph type="title"/>
          </p:nvPr>
        </p:nvSpPr>
        <p:spPr/>
        <p:txBody>
          <a:bodyPr/>
          <a:lstStyle/>
          <a:p>
            <a:r>
              <a:rPr lang="en-US" dirty="0" smtClean="0"/>
              <a:t>Overview</a:t>
            </a:r>
            <a:endParaRPr lang="en-US" dirty="0"/>
          </a:p>
        </p:txBody>
      </p:sp>
    </p:spTree>
    <p:extLst>
      <p:ext uri="{BB962C8B-B14F-4D97-AF65-F5344CB8AC3E}">
        <p14:creationId xmlns:p14="http://schemas.microsoft.com/office/powerpoint/2010/main" val="51337413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normAutofit/>
          </a:bodyPr>
          <a:lstStyle/>
          <a:p>
            <a:r>
              <a:rPr lang="en-US" dirty="0"/>
              <a:t>Guardian nomination for minor </a:t>
            </a:r>
            <a:r>
              <a:rPr lang="en-US" dirty="0" smtClean="0"/>
              <a:t>children</a:t>
            </a:r>
          </a:p>
          <a:p>
            <a:endParaRPr lang="en-US" dirty="0"/>
          </a:p>
          <a:p>
            <a:r>
              <a:rPr lang="en-US" dirty="0"/>
              <a:t>Beneficiary </a:t>
            </a:r>
            <a:r>
              <a:rPr lang="en-US" dirty="0" smtClean="0"/>
              <a:t>designations</a:t>
            </a:r>
          </a:p>
          <a:p>
            <a:endParaRPr lang="en-US" dirty="0"/>
          </a:p>
          <a:p>
            <a:r>
              <a:rPr lang="en-US" dirty="0"/>
              <a:t>Powers of attorney</a:t>
            </a:r>
          </a:p>
          <a:p>
            <a:pPr lvl="1"/>
            <a:r>
              <a:rPr lang="en-US" dirty="0"/>
              <a:t>Business</a:t>
            </a:r>
          </a:p>
          <a:p>
            <a:pPr lvl="1"/>
            <a:r>
              <a:rPr lang="en-US" dirty="0" smtClean="0"/>
              <a:t>Healthcare</a:t>
            </a:r>
          </a:p>
          <a:p>
            <a:pPr lvl="1"/>
            <a:endParaRPr lang="en-US" dirty="0"/>
          </a:p>
          <a:p>
            <a:endParaRPr lang="en-US" dirty="0"/>
          </a:p>
        </p:txBody>
      </p:sp>
      <p:sp>
        <p:nvSpPr>
          <p:cNvPr id="4" name="Content Placeholder 3"/>
          <p:cNvSpPr>
            <a:spLocks noGrp="1"/>
          </p:cNvSpPr>
          <p:nvPr>
            <p:ph sz="half" idx="2"/>
          </p:nvPr>
        </p:nvSpPr>
        <p:spPr/>
        <p:txBody>
          <a:bodyPr/>
          <a:lstStyle/>
          <a:p>
            <a:r>
              <a:rPr lang="en-US" dirty="0"/>
              <a:t>Advanced directive for health care</a:t>
            </a:r>
          </a:p>
          <a:p>
            <a:endParaRPr lang="en-US" dirty="0"/>
          </a:p>
          <a:p>
            <a:r>
              <a:rPr lang="en-US" dirty="0"/>
              <a:t>Will</a:t>
            </a:r>
          </a:p>
          <a:p>
            <a:endParaRPr lang="en-US" dirty="0"/>
          </a:p>
          <a:p>
            <a:r>
              <a:rPr lang="en-US" dirty="0"/>
              <a:t>Trust (?)</a:t>
            </a:r>
          </a:p>
          <a:p>
            <a:endParaRPr lang="en-US" dirty="0"/>
          </a:p>
          <a:p>
            <a:r>
              <a:rPr lang="en-US" dirty="0"/>
              <a:t>Life insurance </a:t>
            </a:r>
            <a:r>
              <a:rPr lang="en-US" dirty="0" smtClean="0"/>
              <a:t>(?)</a:t>
            </a:r>
            <a:endParaRPr lang="en-US" dirty="0"/>
          </a:p>
        </p:txBody>
      </p:sp>
      <p:sp>
        <p:nvSpPr>
          <p:cNvPr id="2" name="Title 1"/>
          <p:cNvSpPr>
            <a:spLocks noGrp="1"/>
          </p:cNvSpPr>
          <p:nvPr>
            <p:ph type="title"/>
          </p:nvPr>
        </p:nvSpPr>
        <p:spPr/>
        <p:txBody>
          <a:bodyPr>
            <a:normAutofit fontScale="90000"/>
          </a:bodyPr>
          <a:lstStyle/>
          <a:p>
            <a:r>
              <a:rPr lang="en-US" dirty="0" smtClean="0"/>
              <a:t>Develop The Estate Plan</a:t>
            </a:r>
            <a:endParaRPr lang="en-US" dirty="0"/>
          </a:p>
        </p:txBody>
      </p:sp>
    </p:spTree>
    <p:extLst>
      <p:ext uri="{BB962C8B-B14F-4D97-AF65-F5344CB8AC3E}">
        <p14:creationId xmlns:p14="http://schemas.microsoft.com/office/powerpoint/2010/main" val="17526935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arn(inVertical)">
                                      <p:cBhvr>
                                        <p:cTn id="17" dur="500"/>
                                        <p:tgtEl>
                                          <p:spTgt spid="3">
                                            <p:txEl>
                                              <p:pRg st="4" end="4"/>
                                            </p:txEl>
                                          </p:spTgt>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barn(inVertical)">
                                      <p:cBhvr>
                                        <p:cTn id="20" dur="500"/>
                                        <p:tgtEl>
                                          <p:spTgt spid="3">
                                            <p:txEl>
                                              <p:pRg st="5" end="5"/>
                                            </p:txEl>
                                          </p:spTgt>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barn(inVertical)">
                                      <p:cBhvr>
                                        <p:cTn id="23" dur="500"/>
                                        <p:tgtEl>
                                          <p:spTgt spid="3">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Effect transition="in" filter="barn(inVertical)">
                                      <p:cBhvr>
                                        <p:cTn id="28" dur="500"/>
                                        <p:tgtEl>
                                          <p:spTgt spid="4">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animEffect transition="in" filter="barn(inVertical)">
                                      <p:cBhvr>
                                        <p:cTn id="33" dur="500"/>
                                        <p:tgtEl>
                                          <p:spTgt spid="4">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4">
                                            <p:txEl>
                                              <p:pRg st="4" end="4"/>
                                            </p:txEl>
                                          </p:spTgt>
                                        </p:tgtEl>
                                        <p:attrNameLst>
                                          <p:attrName>style.visibility</p:attrName>
                                        </p:attrNameLst>
                                      </p:cBhvr>
                                      <p:to>
                                        <p:strVal val="visible"/>
                                      </p:to>
                                    </p:set>
                                    <p:animEffect transition="in" filter="barn(inVertical)">
                                      <p:cBhvr>
                                        <p:cTn id="38" dur="500"/>
                                        <p:tgtEl>
                                          <p:spTgt spid="4">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Effect transition="in" filter="barn(inVertical)">
                                      <p:cBhvr>
                                        <p:cTn id="43"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a:bodyPr>
          <a:lstStyle/>
          <a:p>
            <a:pPr marL="342900" lvl="1" indent="-342900">
              <a:buFont typeface="Arial"/>
              <a:buChar char="•"/>
            </a:pPr>
            <a:r>
              <a:rPr lang="en-US" sz="2400" dirty="0" smtClean="0"/>
              <a:t>A written document that provides instructions on how you want your property and resources to be transferred upon your death</a:t>
            </a:r>
          </a:p>
          <a:p>
            <a:pPr marL="342900" lvl="1" indent="-342900">
              <a:buFont typeface="Arial"/>
              <a:buChar char="•"/>
            </a:pPr>
            <a:endParaRPr lang="en-US" sz="2400" dirty="0" smtClean="0"/>
          </a:p>
          <a:p>
            <a:r>
              <a:rPr lang="en-US" dirty="0" smtClean="0"/>
              <a:t>Wills can also provide for other besides how to distribute your property</a:t>
            </a:r>
          </a:p>
          <a:p>
            <a:pPr lvl="1"/>
            <a:r>
              <a:rPr lang="en-US" sz="2400" dirty="0" smtClean="0"/>
              <a:t>For parents with minor children, those under the age of 18, you can appoint a guardian to raise your minor children</a:t>
            </a:r>
          </a:p>
          <a:p>
            <a:pPr lvl="1"/>
            <a:r>
              <a:rPr lang="en-US" sz="2400" dirty="0" smtClean="0"/>
              <a:t>You also appoint the executor/personal representative, or the person in charge of making sure your property is distributed according to the terms of your will</a:t>
            </a:r>
          </a:p>
          <a:p>
            <a:endParaRPr lang="en-US" dirty="0"/>
          </a:p>
        </p:txBody>
      </p:sp>
      <p:sp>
        <p:nvSpPr>
          <p:cNvPr id="2" name="Title 1"/>
          <p:cNvSpPr>
            <a:spLocks noGrp="1"/>
          </p:cNvSpPr>
          <p:nvPr>
            <p:ph type="title"/>
          </p:nvPr>
        </p:nvSpPr>
        <p:spPr/>
        <p:txBody>
          <a:bodyPr/>
          <a:lstStyle/>
          <a:p>
            <a:r>
              <a:rPr lang="en-US" dirty="0" smtClean="0"/>
              <a:t>Wills</a:t>
            </a:r>
            <a:endParaRPr lang="en-US" dirty="0"/>
          </a:p>
        </p:txBody>
      </p:sp>
    </p:spTree>
    <p:extLst>
      <p:ext uri="{BB962C8B-B14F-4D97-AF65-F5344CB8AC3E}">
        <p14:creationId xmlns:p14="http://schemas.microsoft.com/office/powerpoint/2010/main" val="412573894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7500" lnSpcReduction="20000"/>
          </a:bodyPr>
          <a:lstStyle/>
          <a:p>
            <a:r>
              <a:rPr lang="en-US" dirty="0" smtClean="0"/>
              <a:t>A will can be changed or amended by drafting a codicil that amends the earlier will or the person can draft a new will.</a:t>
            </a:r>
          </a:p>
          <a:p>
            <a:pPr lvl="1"/>
            <a:r>
              <a:rPr lang="en-US" dirty="0" smtClean="0"/>
              <a:t>The codicil, or document amending the prior will, will need to meet all the requirements of a valid will to be valid</a:t>
            </a:r>
          </a:p>
          <a:p>
            <a:pPr lvl="1"/>
            <a:endParaRPr lang="en-US" dirty="0" smtClean="0"/>
          </a:p>
          <a:p>
            <a:r>
              <a:rPr lang="en-US" dirty="0" smtClean="0"/>
              <a:t>If you do write a will, you should keep it up to date depending on major changes that happen in your life.  </a:t>
            </a:r>
            <a:endParaRPr lang="en-US" dirty="0"/>
          </a:p>
          <a:p>
            <a:pPr lvl="1"/>
            <a:r>
              <a:rPr lang="en-US" dirty="0" smtClean="0"/>
              <a:t>Such as:</a:t>
            </a:r>
          </a:p>
          <a:p>
            <a:pPr lvl="2"/>
            <a:r>
              <a:rPr lang="en-US" dirty="0" smtClean="0"/>
              <a:t>Marriage or divorce</a:t>
            </a:r>
          </a:p>
          <a:p>
            <a:pPr lvl="2"/>
            <a:r>
              <a:rPr lang="en-US" dirty="0" smtClean="0"/>
              <a:t>The birth of a child</a:t>
            </a:r>
          </a:p>
          <a:p>
            <a:pPr lvl="2"/>
            <a:r>
              <a:rPr lang="en-US" dirty="0" smtClean="0"/>
              <a:t>Moving to another state – laws related to estate planning vary among the states and you will want to make sure your will complies with the laws of your new state</a:t>
            </a:r>
          </a:p>
          <a:p>
            <a:pPr lvl="2"/>
            <a:r>
              <a:rPr lang="en-US" dirty="0" smtClean="0"/>
              <a:t>Acquiring new property</a:t>
            </a:r>
            <a:endParaRPr lang="en-US" dirty="0"/>
          </a:p>
        </p:txBody>
      </p:sp>
      <p:sp>
        <p:nvSpPr>
          <p:cNvPr id="2" name="Title 1"/>
          <p:cNvSpPr>
            <a:spLocks noGrp="1"/>
          </p:cNvSpPr>
          <p:nvPr>
            <p:ph type="title"/>
          </p:nvPr>
        </p:nvSpPr>
        <p:spPr/>
        <p:txBody>
          <a:bodyPr/>
          <a:lstStyle/>
          <a:p>
            <a:r>
              <a:rPr lang="en-US" dirty="0" smtClean="0"/>
              <a:t>Changing the Will</a:t>
            </a:r>
            <a:endParaRPr lang="en-US" dirty="0"/>
          </a:p>
        </p:txBody>
      </p:sp>
    </p:spTree>
    <p:extLst>
      <p:ext uri="{BB962C8B-B14F-4D97-AF65-F5344CB8AC3E}">
        <p14:creationId xmlns:p14="http://schemas.microsoft.com/office/powerpoint/2010/main" val="66620055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normAutofit fontScale="92500" lnSpcReduction="20000"/>
          </a:bodyPr>
          <a:lstStyle/>
          <a:p>
            <a:r>
              <a:rPr lang="en-US" dirty="0" smtClean="0"/>
              <a:t>If you fail to make a change to your will when a new life event takes place, it may not end up the way you had originally intended.</a:t>
            </a:r>
          </a:p>
          <a:p>
            <a:endParaRPr lang="en-US" dirty="0" smtClean="0"/>
          </a:p>
          <a:p>
            <a:r>
              <a:rPr lang="en-US" dirty="0" smtClean="0"/>
              <a:t>EXAMPLE:</a:t>
            </a:r>
          </a:p>
          <a:p>
            <a:pPr lvl="1"/>
            <a:r>
              <a:rPr lang="en-US" sz="2400" dirty="0" smtClean="0"/>
              <a:t>Farmer bequests the </a:t>
            </a:r>
            <a:r>
              <a:rPr lang="en-US" sz="2400" dirty="0"/>
              <a:t>Farm </a:t>
            </a:r>
            <a:r>
              <a:rPr lang="en-US" sz="2400" dirty="0" smtClean="0"/>
              <a:t>to </a:t>
            </a:r>
            <a:r>
              <a:rPr lang="en-US" sz="2400" dirty="0"/>
              <a:t>Daughter </a:t>
            </a:r>
            <a:r>
              <a:rPr lang="en-US" sz="2400" dirty="0" smtClean="0"/>
              <a:t>X.  However, Daughter </a:t>
            </a:r>
            <a:r>
              <a:rPr lang="en-US" sz="2400" dirty="0"/>
              <a:t>X is deceased at the time </a:t>
            </a:r>
            <a:r>
              <a:rPr lang="en-US" sz="2400" dirty="0" smtClean="0"/>
              <a:t>the Farmer dies and now </a:t>
            </a:r>
            <a:r>
              <a:rPr lang="en-US" sz="2400" dirty="0"/>
              <a:t>the farm will go to Daughter X's heirs. </a:t>
            </a:r>
          </a:p>
        </p:txBody>
      </p:sp>
      <p:pic>
        <p:nvPicPr>
          <p:cNvPr id="5" name="Content Placeholder 4" descr="remsberg_2015040918133.jpg"/>
          <p:cNvPicPr>
            <a:picLocks noGrp="1" noChangeAspect="1"/>
          </p:cNvPicPr>
          <p:nvPr>
            <p:ph sz="half" idx="2"/>
          </p:nvPr>
        </p:nvPicPr>
        <p:blipFill>
          <a:blip r:embed="rId2">
            <a:extLst>
              <a:ext uri="{28A0092B-C50C-407E-A947-70E740481C1C}">
                <a14:useLocalDpi xmlns:a14="http://schemas.microsoft.com/office/drawing/2010/main" val="0"/>
              </a:ext>
            </a:extLst>
          </a:blip>
          <a:srcRect l="21524" r="21524"/>
          <a:stretch>
            <a:fillRect/>
          </a:stretch>
        </p:blipFill>
        <p:spPr>
          <a:xfrm>
            <a:off x="4648200" y="1673352"/>
            <a:ext cx="4038600" cy="4248023"/>
          </a:xfrm>
        </p:spPr>
      </p:pic>
      <p:sp>
        <p:nvSpPr>
          <p:cNvPr id="2" name="Title 1"/>
          <p:cNvSpPr>
            <a:spLocks noGrp="1"/>
          </p:cNvSpPr>
          <p:nvPr>
            <p:ph type="title"/>
          </p:nvPr>
        </p:nvSpPr>
        <p:spPr/>
        <p:txBody>
          <a:bodyPr>
            <a:normAutofit fontScale="90000"/>
          </a:bodyPr>
          <a:lstStyle/>
          <a:p>
            <a:r>
              <a:rPr lang="en-US" dirty="0" smtClean="0"/>
              <a:t>What You DON’T Want To Happen</a:t>
            </a:r>
            <a:endParaRPr lang="en-US" dirty="0"/>
          </a:p>
        </p:txBody>
      </p:sp>
    </p:spTree>
    <p:extLst>
      <p:ext uri="{BB962C8B-B14F-4D97-AF65-F5344CB8AC3E}">
        <p14:creationId xmlns:p14="http://schemas.microsoft.com/office/powerpoint/2010/main" val="213307783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New ALEI Theme - ARE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New ALEI Theme - AREC.thmx</Template>
  <TotalTime>11958</TotalTime>
  <Words>2070</Words>
  <Application>Microsoft Macintosh PowerPoint</Application>
  <PresentationFormat>On-screen Show (4:3)</PresentationFormat>
  <Paragraphs>203</Paragraphs>
  <Slides>36</Slides>
  <Notes>0</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New ALEI Theme - AREC</vt:lpstr>
      <vt:lpstr>Fundamentals of Succession Planning</vt:lpstr>
      <vt:lpstr>Disclaimer</vt:lpstr>
      <vt:lpstr>University of Maryland MPower</vt:lpstr>
      <vt:lpstr>Agriculture Law Education Initiative</vt:lpstr>
      <vt:lpstr>Overview</vt:lpstr>
      <vt:lpstr>Develop The Estate Plan</vt:lpstr>
      <vt:lpstr>Wills</vt:lpstr>
      <vt:lpstr>Changing the Will</vt:lpstr>
      <vt:lpstr>What You DON’T Want To Happen</vt:lpstr>
      <vt:lpstr>What You DON’T Want To Happen</vt:lpstr>
      <vt:lpstr>Trusts</vt:lpstr>
      <vt:lpstr>Types of Trusts</vt:lpstr>
      <vt:lpstr>Develop the Estate Plan</vt:lpstr>
      <vt:lpstr>Develop Estate Plan</vt:lpstr>
      <vt:lpstr>Prenuptial Agreements</vt:lpstr>
      <vt:lpstr>Prenuptial Agreements</vt:lpstr>
      <vt:lpstr>Prenuptial Agreement</vt:lpstr>
      <vt:lpstr>Equitable Considerations</vt:lpstr>
      <vt:lpstr>The “Farm Kid/City Kid” Conundrum</vt:lpstr>
      <vt:lpstr>The “Farm Kid/City Kid” Conundrum</vt:lpstr>
      <vt:lpstr>The Problem of “Sweat Equity”</vt:lpstr>
      <vt:lpstr>The Problem of “Sweat Equity”</vt:lpstr>
      <vt:lpstr>Business Entities</vt:lpstr>
      <vt:lpstr>Business Entities</vt:lpstr>
      <vt:lpstr>Business Entities Continued</vt:lpstr>
      <vt:lpstr>Operating Agreements </vt:lpstr>
      <vt:lpstr>Operating Agreements</vt:lpstr>
      <vt:lpstr>Operating Agreements</vt:lpstr>
      <vt:lpstr>Follow The Rules: Business Entities</vt:lpstr>
      <vt:lpstr>Wrap up</vt:lpstr>
      <vt:lpstr>Resources Available</vt:lpstr>
      <vt:lpstr>Resources Available</vt:lpstr>
      <vt:lpstr>Resources Available </vt:lpstr>
      <vt:lpstr>Resources Available</vt:lpstr>
      <vt:lpstr>Wrap up</vt:lpstr>
      <vt:lpstr>Thanks  Any Questions?</vt:lpstr>
    </vt:vector>
  </TitlesOfParts>
  <Company>University of Maryland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Prenuptial Agreements</dc:title>
  <dc:creator>Ashley Newhall</dc:creator>
  <cp:lastModifiedBy>Ashley Newhall</cp:lastModifiedBy>
  <cp:revision>49</cp:revision>
  <dcterms:created xsi:type="dcterms:W3CDTF">2015-01-26T15:00:27Z</dcterms:created>
  <dcterms:modified xsi:type="dcterms:W3CDTF">2015-11-03T13:49:53Z</dcterms:modified>
</cp:coreProperties>
</file>